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7"/>
    <p:sldMasterId id="2147483712" r:id="rId8"/>
    <p:sldMasterId id="2147483673" r:id="rId9"/>
    <p:sldMasterId id="2147483676" r:id="rId10"/>
    <p:sldMasterId id="2147483678" r:id="rId11"/>
  </p:sldMasterIdLst>
  <p:notesMasterIdLst>
    <p:notesMasterId r:id="rId23"/>
  </p:notesMasterIdLst>
  <p:sldIdLst>
    <p:sldId id="280" r:id="rId12"/>
    <p:sldId id="256" r:id="rId13"/>
    <p:sldId id="268" r:id="rId14"/>
    <p:sldId id="267" r:id="rId15"/>
    <p:sldId id="271" r:id="rId16"/>
    <p:sldId id="274" r:id="rId17"/>
    <p:sldId id="272" r:id="rId18"/>
    <p:sldId id="273" r:id="rId19"/>
    <p:sldId id="270" r:id="rId20"/>
    <p:sldId id="275" r:id="rId21"/>
    <p:sldId id="279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63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8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2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1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Master" Target="slideMasters/slideMaster5.xml"/><Relationship Id="rId24" Type="http://schemas.openxmlformats.org/officeDocument/2006/relationships/presProps" Target="pres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4.xml"/><Relationship Id="rId23" Type="http://schemas.openxmlformats.org/officeDocument/2006/relationships/notesMaster" Target="notesMasters/notesMaster1.xml"/><Relationship Id="rId10" Type="http://schemas.openxmlformats.org/officeDocument/2006/relationships/slideMaster" Target="slideMasters/slideMaster4.xml"/><Relationship Id="rId19" Type="http://schemas.openxmlformats.org/officeDocument/2006/relationships/slide" Target="slides/slide8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3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03831C-DEBA-4A3A-8C36-FD8115E217DA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D4EF5B-ECC8-43EE-A509-D601DDF42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180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1D69DC-9F16-4CA4-A0E0-1872B8AD5D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99A4E175-66C0-4DDD-AA07-5D4B03CEA1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7600" y="590400"/>
            <a:ext cx="8308800" cy="309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chemeClr val="bg2"/>
                </a:solidFill>
                <a:latin typeface="+mj-lt"/>
              </a:defRPr>
            </a:lvl1pPr>
            <a:lvl2pPr>
              <a:defRPr sz="2000">
                <a:latin typeface="+mj-lt"/>
              </a:defRPr>
            </a:lvl2pPr>
            <a:lvl3pPr>
              <a:defRPr sz="2000">
                <a:latin typeface="+mj-lt"/>
              </a:defRPr>
            </a:lvl3pPr>
            <a:lvl4pPr>
              <a:defRPr sz="2000">
                <a:latin typeface="+mj-lt"/>
              </a:defRPr>
            </a:lvl4pPr>
            <a:lvl5pPr>
              <a:defRPr sz="2000">
                <a:latin typeface="+mj-lt"/>
              </a:defRPr>
            </a:lvl5pPr>
          </a:lstStyle>
          <a:p>
            <a:pPr lvl="0"/>
            <a:r>
              <a:rPr lang="en-US" noProof="0" dirty="0"/>
              <a:t>Click to edit secondary headline</a:t>
            </a:r>
          </a:p>
        </p:txBody>
      </p:sp>
      <p:sp>
        <p:nvSpPr>
          <p:cNvPr id="5" name="Text Placeholder 42">
            <a:extLst>
              <a:ext uri="{FF2B5EF4-FFF2-40B4-BE49-F238E27FC236}">
                <a16:creationId xmlns:a16="http://schemas.microsoft.com/office/drawing/2014/main" id="{F4102E0A-65A1-4E0C-ABCA-2CEBB8D5B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7600" y="280800"/>
            <a:ext cx="8308800" cy="309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to edit headline</a:t>
            </a:r>
          </a:p>
        </p:txBody>
      </p:sp>
      <p:pic>
        <p:nvPicPr>
          <p:cNvPr id="6" name="图片 6" descr="logo-Transparent.png">
            <a:extLst>
              <a:ext uri="{FF2B5EF4-FFF2-40B4-BE49-F238E27FC236}">
                <a16:creationId xmlns:a16="http://schemas.microsoft.com/office/drawing/2014/main" id="{F9804D93-6D8E-4766-A0FF-C0347B3FF1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23229" y="0"/>
            <a:ext cx="970958" cy="83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851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6_Two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2">
            <a:extLst>
              <a:ext uri="{FF2B5EF4-FFF2-40B4-BE49-F238E27FC236}">
                <a16:creationId xmlns:a16="http://schemas.microsoft.com/office/drawing/2014/main" id="{4F384717-39C3-4AC7-9EA1-C3EA1A638B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7600" y="590400"/>
            <a:ext cx="8308800" cy="309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chemeClr val="bg2"/>
                </a:solidFill>
                <a:latin typeface="+mj-lt"/>
              </a:defRPr>
            </a:lvl1pPr>
            <a:lvl2pPr>
              <a:defRPr sz="2000">
                <a:latin typeface="+mj-lt"/>
              </a:defRPr>
            </a:lvl2pPr>
            <a:lvl3pPr>
              <a:defRPr sz="2000">
                <a:latin typeface="+mj-lt"/>
              </a:defRPr>
            </a:lvl3pPr>
            <a:lvl4pPr>
              <a:defRPr sz="2000">
                <a:latin typeface="+mj-lt"/>
              </a:defRPr>
            </a:lvl4pPr>
            <a:lvl5pPr>
              <a:defRPr sz="2000">
                <a:latin typeface="+mj-lt"/>
              </a:defRPr>
            </a:lvl5pPr>
          </a:lstStyle>
          <a:p>
            <a:pPr lvl="0"/>
            <a:r>
              <a:rPr lang="en-US" noProof="0" dirty="0"/>
              <a:t>Click to edit secondary headline</a:t>
            </a:r>
          </a:p>
        </p:txBody>
      </p:sp>
      <p:sp>
        <p:nvSpPr>
          <p:cNvPr id="3" name="Text Placeholder 42">
            <a:extLst>
              <a:ext uri="{FF2B5EF4-FFF2-40B4-BE49-F238E27FC236}">
                <a16:creationId xmlns:a16="http://schemas.microsoft.com/office/drawing/2014/main" id="{6D6C4B20-F952-4A3C-AB73-2A06B8C3F6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7600" y="280800"/>
            <a:ext cx="8308800" cy="309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to edit headline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48EFACD-CEB2-4692-815C-86D19FBB4A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7600" y="1080000"/>
            <a:ext cx="4010400" cy="35604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230400" indent="0"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2"/>
                </a:solidFill>
                <a:latin typeface="+mn-lt"/>
              </a:defRPr>
            </a:lvl2pPr>
            <a:lvl3pPr marL="462600" indent="0">
              <a:spcBef>
                <a:spcPts val="0"/>
              </a:spcBef>
              <a:spcAft>
                <a:spcPts val="600"/>
              </a:spcAft>
              <a:buNone/>
              <a:defRPr sz="1200">
                <a:solidFill>
                  <a:schemeClr val="tx2"/>
                </a:solidFill>
                <a:latin typeface="+mn-lt"/>
              </a:defRPr>
            </a:lvl3pPr>
            <a:lvl4pPr marL="693000" indent="0">
              <a:spcBef>
                <a:spcPts val="0"/>
              </a:spcBef>
              <a:spcAft>
                <a:spcPts val="600"/>
              </a:spcAft>
              <a:buNone/>
              <a:defRPr sz="1000">
                <a:solidFill>
                  <a:schemeClr val="tx2"/>
                </a:solidFill>
                <a:latin typeface="+mn-lt"/>
              </a:defRPr>
            </a:lvl4pPr>
            <a:lvl5pPr marL="92340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800">
                <a:solidFill>
                  <a:schemeClr val="tx2"/>
                </a:solidFill>
                <a:latin typeface="+mn-lt"/>
              </a:defRPr>
            </a:lvl5pPr>
            <a:lvl6pPr marL="1382400" indent="-228600">
              <a:spcBef>
                <a:spcPts val="0"/>
              </a:spcBef>
              <a:spcAft>
                <a:spcPts val="600"/>
              </a:spcAft>
              <a:buFont typeface="Nokia Pure Text" panose="020B0503020202020204" pitchFamily="34" charset="0"/>
              <a:buChar char="‒"/>
              <a:defRPr sz="800" baseline="0">
                <a:solidFill>
                  <a:schemeClr val="tx2"/>
                </a:solidFill>
              </a:defRPr>
            </a:lvl6pPr>
            <a:lvl7pPr marL="1612800">
              <a:spcBef>
                <a:spcPts val="0"/>
              </a:spcBef>
              <a:spcAft>
                <a:spcPts val="600"/>
              </a:spcAft>
              <a:defRPr sz="700">
                <a:solidFill>
                  <a:schemeClr val="tx2"/>
                </a:solidFill>
              </a:defRPr>
            </a:lvl7pPr>
            <a:lvl8pPr marL="1843200">
              <a:spcBef>
                <a:spcPts val="0"/>
              </a:spcBef>
              <a:spcAft>
                <a:spcPts val="600"/>
              </a:spcAft>
              <a:defRPr sz="600">
                <a:solidFill>
                  <a:schemeClr val="tx2"/>
                </a:solidFill>
              </a:defRPr>
            </a:lvl8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CBCB907-9E7B-4CB2-B9DE-4FC3076D2A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16000" y="1080000"/>
            <a:ext cx="4010400" cy="35604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230400" indent="0"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2"/>
                </a:solidFill>
                <a:latin typeface="+mn-lt"/>
              </a:defRPr>
            </a:lvl2pPr>
            <a:lvl3pPr marL="462600" indent="0">
              <a:spcBef>
                <a:spcPts val="0"/>
              </a:spcBef>
              <a:spcAft>
                <a:spcPts val="600"/>
              </a:spcAft>
              <a:buNone/>
              <a:defRPr sz="1200">
                <a:solidFill>
                  <a:schemeClr val="tx2"/>
                </a:solidFill>
                <a:latin typeface="+mn-lt"/>
              </a:defRPr>
            </a:lvl3pPr>
            <a:lvl4pPr marL="693000" indent="0">
              <a:spcBef>
                <a:spcPts val="0"/>
              </a:spcBef>
              <a:spcAft>
                <a:spcPts val="600"/>
              </a:spcAft>
              <a:buNone/>
              <a:defRPr sz="1000">
                <a:solidFill>
                  <a:schemeClr val="tx2"/>
                </a:solidFill>
                <a:latin typeface="+mn-lt"/>
              </a:defRPr>
            </a:lvl4pPr>
            <a:lvl5pPr marL="92340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800">
                <a:solidFill>
                  <a:schemeClr val="tx2"/>
                </a:solidFill>
                <a:latin typeface="+mn-lt"/>
              </a:defRPr>
            </a:lvl5pPr>
            <a:lvl6pPr marL="1382400" indent="-228600">
              <a:spcBef>
                <a:spcPts val="0"/>
              </a:spcBef>
              <a:spcAft>
                <a:spcPts val="600"/>
              </a:spcAft>
              <a:buFont typeface="Nokia Pure Text" panose="020B0503020202020204" pitchFamily="34" charset="0"/>
              <a:buChar char="‒"/>
              <a:defRPr sz="800" baseline="0">
                <a:solidFill>
                  <a:schemeClr val="tx2"/>
                </a:solidFill>
              </a:defRPr>
            </a:lvl6pPr>
            <a:lvl7pPr marL="1612800">
              <a:spcBef>
                <a:spcPts val="0"/>
              </a:spcBef>
              <a:spcAft>
                <a:spcPts val="600"/>
              </a:spcAft>
              <a:defRPr sz="700">
                <a:solidFill>
                  <a:schemeClr val="tx2"/>
                </a:solidFill>
              </a:defRPr>
            </a:lvl7pPr>
            <a:lvl8pPr marL="1843200">
              <a:spcBef>
                <a:spcPts val="0"/>
              </a:spcBef>
              <a:spcAft>
                <a:spcPts val="600"/>
              </a:spcAft>
              <a:defRPr sz="600">
                <a:solidFill>
                  <a:schemeClr val="tx2"/>
                </a:solidFill>
              </a:defRPr>
            </a:lvl8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14DFDF-6038-42CF-9F88-F60BDA6A7F2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pic>
        <p:nvPicPr>
          <p:cNvPr id="7" name="图片 6" descr="logo-Transparent.png">
            <a:extLst>
              <a:ext uri="{FF2B5EF4-FFF2-40B4-BE49-F238E27FC236}">
                <a16:creationId xmlns:a16="http://schemas.microsoft.com/office/drawing/2014/main" id="{D7C66470-3083-4010-806B-0001AF43383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23229" y="0"/>
            <a:ext cx="970958" cy="83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147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_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2">
            <a:extLst>
              <a:ext uri="{FF2B5EF4-FFF2-40B4-BE49-F238E27FC236}">
                <a16:creationId xmlns:a16="http://schemas.microsoft.com/office/drawing/2014/main" id="{A4F04206-BA94-4881-BA5F-F4855044D6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7200" y="900000"/>
            <a:ext cx="8359200" cy="198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6600" baseline="0">
                <a:solidFill>
                  <a:schemeClr val="tx1"/>
                </a:solidFill>
                <a:latin typeface="Nokia Pure Headline Ultra Light" panose="020B0204020202020204" pitchFamily="34" charset="0"/>
              </a:defRPr>
            </a:lvl1pPr>
          </a:lstStyle>
          <a:p>
            <a:pPr lvl="0"/>
            <a:r>
              <a:rPr lang="en-US" dirty="0"/>
              <a:t>Main headline in sentence case here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2395FE5-ACED-4CF9-93C7-742199141A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4502" y="3060000"/>
            <a:ext cx="8291898" cy="15768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1pPr>
            <a:lvl2pPr marL="230400" indent="0"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2pPr>
            <a:lvl3pPr marL="462600" indent="0">
              <a:spcBef>
                <a:spcPts val="0"/>
              </a:spcBef>
              <a:spcAft>
                <a:spcPts val="600"/>
              </a:spcAft>
              <a:buNone/>
              <a:defRPr sz="1200">
                <a:solidFill>
                  <a:schemeClr val="tx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3pPr>
            <a:lvl4pPr marL="693000" indent="0">
              <a:spcBef>
                <a:spcPts val="0"/>
              </a:spcBef>
              <a:spcAft>
                <a:spcPts val="600"/>
              </a:spcAft>
              <a:buNone/>
              <a:defRPr sz="1000">
                <a:solidFill>
                  <a:schemeClr val="tx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4pPr>
            <a:lvl5pPr marL="92340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5pPr>
            <a:lvl6pPr marL="1153800" indent="0">
              <a:spcBef>
                <a:spcPts val="0"/>
              </a:spcBef>
              <a:spcAft>
                <a:spcPts val="600"/>
              </a:spcAft>
              <a:buFont typeface="Nokia Pure Text" panose="020B0503020202020204" pitchFamily="34" charset="0"/>
              <a:buNone/>
              <a:defRPr sz="800" baseline="0">
                <a:solidFill>
                  <a:schemeClr val="tx2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6pPr>
            <a:lvl7pPr marL="1384200" indent="0">
              <a:spcBef>
                <a:spcPts val="0"/>
              </a:spcBef>
              <a:spcAft>
                <a:spcPts val="600"/>
              </a:spcAft>
              <a:buNone/>
              <a:defRPr sz="700">
                <a:solidFill>
                  <a:schemeClr val="tx2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7pPr>
            <a:lvl8pPr marL="1614600" indent="0">
              <a:spcBef>
                <a:spcPts val="0"/>
              </a:spcBef>
              <a:spcAft>
                <a:spcPts val="600"/>
              </a:spcAft>
              <a:buNone/>
              <a:defRPr sz="600">
                <a:solidFill>
                  <a:schemeClr val="tx2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8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41332EC-6B80-4828-AE81-B63F414EEB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A079B4-2296-4AF6-9A4A-00A11E579D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0" y="36000"/>
            <a:ext cx="1599250" cy="6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873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_Blue 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2">
            <a:extLst>
              <a:ext uri="{FF2B5EF4-FFF2-40B4-BE49-F238E27FC236}">
                <a16:creationId xmlns:a16="http://schemas.microsoft.com/office/drawing/2014/main" id="{A4F04206-BA94-4881-BA5F-F4855044D6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7200" y="900000"/>
            <a:ext cx="8359200" cy="198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6600" baseline="0">
                <a:solidFill>
                  <a:schemeClr val="bg1"/>
                </a:solidFill>
                <a:latin typeface="Nokia Pure Headline Ultra Light" panose="020B0204020202020204" pitchFamily="34" charset="0"/>
              </a:defRPr>
            </a:lvl1pPr>
          </a:lstStyle>
          <a:p>
            <a:pPr lvl="0"/>
            <a:r>
              <a:rPr lang="en-US" dirty="0"/>
              <a:t>Main headline in sentence case here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2395FE5-ACED-4CF9-93C7-742199141A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7600" y="3060000"/>
            <a:ext cx="8308800" cy="15768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1pPr>
            <a:lvl2pPr marL="230400" indent="0">
              <a:spcBef>
                <a:spcPts val="0"/>
              </a:spcBef>
              <a:spcAft>
                <a:spcPts val="600"/>
              </a:spcAft>
              <a:buNone/>
              <a:defRPr sz="14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2pPr>
            <a:lvl3pPr marL="462600" indent="0">
              <a:spcBef>
                <a:spcPts val="0"/>
              </a:spcBef>
              <a:spcAft>
                <a:spcPts val="600"/>
              </a:spcAft>
              <a:buNone/>
              <a:defRPr sz="12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3pPr>
            <a:lvl4pPr marL="693000" indent="0">
              <a:spcBef>
                <a:spcPts val="0"/>
              </a:spcBef>
              <a:spcAft>
                <a:spcPts val="600"/>
              </a:spcAft>
              <a:buNone/>
              <a:defRPr sz="10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4pPr>
            <a:lvl5pPr marL="92340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5pPr>
            <a:lvl6pPr marL="1153800" indent="0">
              <a:spcBef>
                <a:spcPts val="0"/>
              </a:spcBef>
              <a:spcAft>
                <a:spcPts val="600"/>
              </a:spcAft>
              <a:buFont typeface="Nokia Pure Text" panose="020B0503020202020204" pitchFamily="34" charset="0"/>
              <a:buNone/>
              <a:defRPr sz="800" baseline="0">
                <a:solidFill>
                  <a:schemeClr val="tx2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6pPr>
            <a:lvl7pPr marL="1384200" indent="0">
              <a:spcBef>
                <a:spcPts val="0"/>
              </a:spcBef>
              <a:spcAft>
                <a:spcPts val="600"/>
              </a:spcAft>
              <a:buNone/>
              <a:defRPr sz="700">
                <a:solidFill>
                  <a:schemeClr val="tx2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7pPr>
            <a:lvl8pPr marL="1614600" indent="0">
              <a:spcBef>
                <a:spcPts val="0"/>
              </a:spcBef>
              <a:spcAft>
                <a:spcPts val="600"/>
              </a:spcAft>
              <a:buNone/>
              <a:defRPr sz="600">
                <a:solidFill>
                  <a:schemeClr val="tx2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8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7354AD9-06FB-4C15-A48D-5001BBC6FF5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F4BC9B-A54C-4561-9024-FEC00F07A2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813" y="4648933"/>
            <a:ext cx="1009152" cy="4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86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_Blue End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4901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_White 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3916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7D0E1A0-C19A-4DB8-BA1F-3D71830D1A93}"/>
              </a:ext>
            </a:extLst>
          </p:cNvPr>
          <p:cNvSpPr txBox="1"/>
          <p:nvPr userDrawn="1"/>
        </p:nvSpPr>
        <p:spPr>
          <a:xfrm>
            <a:off x="755776" y="4816800"/>
            <a:ext cx="1800000" cy="122237"/>
          </a:xfrm>
          <a:prstGeom prst="rect">
            <a:avLst/>
          </a:prstGeom>
          <a:noFill/>
        </p:spPr>
        <p:txBody>
          <a:bodyPr wrap="square" lIns="0" tIns="0" rIns="0" bIns="0" anchor="b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  <a:latin typeface="Nokia Pure Text Light" panose="020B0304040602060303" pitchFamily="34" charset="0"/>
                <a:ea typeface="Nokia Pure Text Light" panose="020B0304040602060303" pitchFamily="34" charset="0"/>
                <a:cs typeface="Nokia Pure Text Light" panose="020B0304040602060303" pitchFamily="34" charset="0"/>
              </a:rPr>
              <a:t>© 2018 Nokia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920C8E0-2BA3-45B9-8A9F-1B9E59157439}"/>
              </a:ext>
            </a:extLst>
          </p:cNvPr>
          <p:cNvSpPr txBox="1">
            <a:spLocks/>
          </p:cNvSpPr>
          <p:nvPr userDrawn="1"/>
        </p:nvSpPr>
        <p:spPr>
          <a:xfrm>
            <a:off x="419102" y="4816800"/>
            <a:ext cx="252000" cy="122400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71245D3D-131A-47D1-B100-B33219007AD2}" type="slidenum">
              <a:rPr lang="en-US" sz="800" smtClean="0">
                <a:solidFill>
                  <a:schemeClr val="tx2"/>
                </a:solidFill>
                <a:latin typeface="Nokia Pure Text Light" panose="020B0304040602060303" pitchFamily="34" charset="0"/>
                <a:ea typeface="Nokia Pure Text Light" panose="020B0304040602060303" pitchFamily="34" charset="0"/>
                <a:cs typeface="Nokia Pure Text Light" panose="020B0304040602060303" pitchFamily="34" charset="0"/>
              </a:rPr>
              <a:pPr>
                <a:defRPr/>
              </a:pPr>
              <a:t>‹#›</a:t>
            </a:fld>
            <a:endParaRPr lang="en-US" dirty="0">
              <a:solidFill>
                <a:schemeClr val="tx2"/>
              </a:solidFill>
              <a:latin typeface="Nokia Pure Text Light" panose="020B0304040602060303" pitchFamily="34" charset="0"/>
              <a:ea typeface="Nokia Pure Text Light" panose="020B0304040602060303" pitchFamily="34" charset="0"/>
              <a:cs typeface="Nokia Pure Text Light" panose="020B0304040602060303" pitchFamily="34" charset="0"/>
            </a:endParaRP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141D57DB-1EB7-4DFA-9100-436A54579F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04000" y="4816800"/>
            <a:ext cx="4536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GB"/>
              <a:t>RWS-180019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C5FB64-385A-4093-B8B2-2F00FF9782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226" y="4651000"/>
            <a:ext cx="1008112" cy="42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91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66" r:id="rId2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7D0E1A0-C19A-4DB8-BA1F-3D71830D1A93}"/>
              </a:ext>
            </a:extLst>
          </p:cNvPr>
          <p:cNvSpPr txBox="1"/>
          <p:nvPr/>
        </p:nvSpPr>
        <p:spPr>
          <a:xfrm>
            <a:off x="755776" y="4816800"/>
            <a:ext cx="1800000" cy="122237"/>
          </a:xfrm>
          <a:prstGeom prst="rect">
            <a:avLst/>
          </a:prstGeom>
          <a:noFill/>
        </p:spPr>
        <p:txBody>
          <a:bodyPr wrap="square" lIns="0" tIns="0" rIns="0" bIns="0" anchor="b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  <a:latin typeface="Nokia Pure Text Light" panose="020B0304040602060303" pitchFamily="34" charset="0"/>
                <a:ea typeface="Nokia Pure Text Light" panose="020B0304040602060303" pitchFamily="34" charset="0"/>
                <a:cs typeface="Nokia Pure Text Light" panose="020B0304040602060303" pitchFamily="34" charset="0"/>
              </a:rPr>
              <a:t>© 2018 Nokia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920C8E0-2BA3-45B9-8A9F-1B9E59157439}"/>
              </a:ext>
            </a:extLst>
          </p:cNvPr>
          <p:cNvSpPr txBox="1">
            <a:spLocks/>
          </p:cNvSpPr>
          <p:nvPr/>
        </p:nvSpPr>
        <p:spPr>
          <a:xfrm>
            <a:off x="419102" y="4816800"/>
            <a:ext cx="252000" cy="122400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71245D3D-131A-47D1-B100-B33219007AD2}" type="slidenum">
              <a:rPr lang="en-US" sz="800" smtClean="0">
                <a:solidFill>
                  <a:schemeClr val="tx2"/>
                </a:solidFill>
                <a:latin typeface="Nokia Pure Text Light" panose="020B0304040602060303" pitchFamily="34" charset="0"/>
                <a:ea typeface="Nokia Pure Text Light" panose="020B0304040602060303" pitchFamily="34" charset="0"/>
                <a:cs typeface="Nokia Pure Text Light" panose="020B0304040602060303" pitchFamily="34" charset="0"/>
              </a:rPr>
              <a:pPr>
                <a:defRPr/>
              </a:pPr>
              <a:t>‹#›</a:t>
            </a:fld>
            <a:endParaRPr lang="en-US" dirty="0">
              <a:solidFill>
                <a:schemeClr val="tx2"/>
              </a:solidFill>
              <a:latin typeface="Nokia Pure Text Light" panose="020B0304040602060303" pitchFamily="34" charset="0"/>
              <a:ea typeface="Nokia Pure Text Light" panose="020B0304040602060303" pitchFamily="34" charset="0"/>
              <a:cs typeface="Nokia Pure Text Light" panose="020B0304040602060303" pitchFamily="34" charset="0"/>
            </a:endParaRP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141D57DB-1EB7-4DFA-9100-436A54579F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04000" y="4816800"/>
            <a:ext cx="4536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GB"/>
              <a:t>RWS-180019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2AA385-0038-4284-8413-CF697BBC8CBE}"/>
              </a:ext>
            </a:extLst>
          </p:cNvPr>
          <p:cNvSpPr txBox="1"/>
          <p:nvPr userDrawn="1"/>
        </p:nvSpPr>
        <p:spPr>
          <a:xfrm>
            <a:off x="755776" y="4816800"/>
            <a:ext cx="1800000" cy="122237"/>
          </a:xfrm>
          <a:prstGeom prst="rect">
            <a:avLst/>
          </a:prstGeom>
          <a:noFill/>
        </p:spPr>
        <p:txBody>
          <a:bodyPr wrap="square" lIns="0" tIns="0" rIns="0" bIns="0" anchor="b">
            <a:spAutoFit/>
          </a:bodyPr>
          <a:lstStyle/>
          <a:p>
            <a:r>
              <a:rPr lang="en-US" sz="800" noProof="0" dirty="0">
                <a:solidFill>
                  <a:schemeClr val="tx2"/>
                </a:solidFill>
                <a:latin typeface="Nokia Pure Text Light" panose="020B0304040602060303" pitchFamily="34" charset="0"/>
                <a:ea typeface="Nokia Pure Text Light" panose="020B0304040602060303" pitchFamily="34" charset="0"/>
                <a:cs typeface="Nokia Pure Text Light" panose="020B0304040602060303" pitchFamily="34" charset="0"/>
              </a:rPr>
              <a:t>© 2018 Nokia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20BA402-4DCA-4D3B-A03B-98DA80BAB253}"/>
              </a:ext>
            </a:extLst>
          </p:cNvPr>
          <p:cNvSpPr txBox="1">
            <a:spLocks/>
          </p:cNvSpPr>
          <p:nvPr userDrawn="1"/>
        </p:nvSpPr>
        <p:spPr>
          <a:xfrm>
            <a:off x="419102" y="4816800"/>
            <a:ext cx="252000" cy="122400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71245D3D-131A-47D1-B100-B33219007AD2}" type="slidenum">
              <a:rPr lang="en-US" sz="800" noProof="0" smtClean="0">
                <a:solidFill>
                  <a:schemeClr val="tx2"/>
                </a:solidFill>
                <a:latin typeface="Nokia Pure Text Light" panose="020B0304040602060303" pitchFamily="34" charset="0"/>
                <a:ea typeface="Nokia Pure Text Light" panose="020B0304040602060303" pitchFamily="34" charset="0"/>
                <a:cs typeface="Nokia Pure Text Light" panose="020B0304040602060303" pitchFamily="34" charset="0"/>
              </a:rPr>
              <a:pPr>
                <a:defRPr/>
              </a:pPr>
              <a:t>‹#›</a:t>
            </a:fld>
            <a:endParaRPr lang="en-US" noProof="0" dirty="0">
              <a:solidFill>
                <a:schemeClr val="tx2"/>
              </a:solidFill>
              <a:latin typeface="Nokia Pure Text Light" panose="020B0304040602060303" pitchFamily="34" charset="0"/>
              <a:ea typeface="Nokia Pure Text Light" panose="020B0304040602060303" pitchFamily="34" charset="0"/>
              <a:cs typeface="Nokia Pure Text Light" panose="020B030404060206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873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57202B8-36ED-4C1F-BE24-2982C4F5E60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1"/>
            <a:ext cx="9144001" cy="51435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5D8FD1-98D9-47C9-885D-370F1B25E0D7}"/>
              </a:ext>
            </a:extLst>
          </p:cNvPr>
          <p:cNvSpPr txBox="1"/>
          <p:nvPr userDrawn="1"/>
        </p:nvSpPr>
        <p:spPr>
          <a:xfrm>
            <a:off x="755776" y="4816800"/>
            <a:ext cx="1800000" cy="122237"/>
          </a:xfrm>
          <a:prstGeom prst="rect">
            <a:avLst/>
          </a:prstGeom>
          <a:noFill/>
        </p:spPr>
        <p:txBody>
          <a:bodyPr wrap="square" lIns="0" tIns="0" rIns="0" bIns="0" anchor="b">
            <a:spAutoFit/>
          </a:bodyPr>
          <a:lstStyle/>
          <a:p>
            <a:r>
              <a:rPr lang="en-US" sz="800" noProof="0" dirty="0">
                <a:solidFill>
                  <a:schemeClr val="bg1"/>
                </a:solidFill>
                <a:latin typeface="Nokia Pure Text Light" panose="020B0304040602060303" pitchFamily="34" charset="0"/>
                <a:ea typeface="Nokia Pure Text Light" panose="020B0304040602060303" pitchFamily="34" charset="0"/>
                <a:cs typeface="Nokia Pure Text Light" panose="020B0304040602060303" pitchFamily="34" charset="0"/>
              </a:rPr>
              <a:t>© 2018 Nokia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D45D477-1173-4B46-833F-F999BFE93809}"/>
              </a:ext>
            </a:extLst>
          </p:cNvPr>
          <p:cNvSpPr txBox="1">
            <a:spLocks/>
          </p:cNvSpPr>
          <p:nvPr userDrawn="1"/>
        </p:nvSpPr>
        <p:spPr>
          <a:xfrm>
            <a:off x="419102" y="4816800"/>
            <a:ext cx="252000" cy="122400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71245D3D-131A-47D1-B100-B33219007AD2}" type="slidenum">
              <a:rPr lang="en-US" sz="800" noProof="0" smtClean="0">
                <a:solidFill>
                  <a:schemeClr val="bg1"/>
                </a:solidFill>
                <a:latin typeface="Nokia Pure Text Light" panose="020B0304040602060303" pitchFamily="34" charset="0"/>
                <a:ea typeface="Nokia Pure Text Light" panose="020B0304040602060303" pitchFamily="34" charset="0"/>
                <a:cs typeface="Nokia Pure Text Light" panose="020B0304040602060303" pitchFamily="34" charset="0"/>
              </a:rPr>
              <a:pPr>
                <a:defRPr/>
              </a:pPr>
              <a:t>‹#›</a:t>
            </a:fld>
            <a:endParaRPr lang="en-US" noProof="0" dirty="0">
              <a:solidFill>
                <a:schemeClr val="bg1"/>
              </a:solidFill>
              <a:latin typeface="Nokia Pure Text Light" panose="020B0304040602060303" pitchFamily="34" charset="0"/>
              <a:ea typeface="Nokia Pure Text Light" panose="020B0304040602060303" pitchFamily="34" charset="0"/>
              <a:cs typeface="Nokia Pure Text Light" panose="020B0304040602060303" pitchFamily="34" charset="0"/>
            </a:endParaRPr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9EA08E70-E40A-4C76-ADD7-CA63C95746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04000" y="4816800"/>
            <a:ext cx="4536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</a:defRPr>
            </a:lvl1pPr>
          </a:lstStyle>
          <a:p>
            <a:r>
              <a:rPr lang="en-GB"/>
              <a:t>RWS-180019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352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76398D-C6B9-4EAD-A887-41ECEA7F30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180" y="2031750"/>
            <a:ext cx="2565641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516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C1C3A2-73EF-4E4E-97C2-1C446243E8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180" y="2031750"/>
            <a:ext cx="2565641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388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3AE4A4-F521-4B46-BB77-BDFFF6278B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5207" y="1824062"/>
            <a:ext cx="8359200" cy="1334908"/>
          </a:xfrm>
        </p:spPr>
        <p:txBody>
          <a:bodyPr/>
          <a:lstStyle/>
          <a:p>
            <a:r>
              <a:rPr lang="en-US" sz="4400" b="1" dirty="0"/>
              <a:t>Self-Evaluation: </a:t>
            </a:r>
            <a:br>
              <a:rPr lang="en-US" sz="4400" b="1" dirty="0"/>
            </a:br>
            <a:r>
              <a:rPr lang="en-US" sz="4400" b="1" dirty="0"/>
              <a:t>URLLC and </a:t>
            </a:r>
            <a:r>
              <a:rPr lang="en-US" sz="4400" b="1" dirty="0" err="1"/>
              <a:t>mMTC</a:t>
            </a:r>
            <a:r>
              <a:rPr lang="en-US" sz="4400" b="1" dirty="0"/>
              <a:t> evaluation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748F3-52F3-4227-86AD-9C50826A62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7600" y="3060000"/>
            <a:ext cx="8308800" cy="75258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dirty="0"/>
              <a:t>Source: Nokia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1B71B58-0D0E-48BE-9FAD-27B189EFD699}"/>
              </a:ext>
            </a:extLst>
          </p:cNvPr>
          <p:cNvSpPr txBox="1">
            <a:spLocks/>
          </p:cNvSpPr>
          <p:nvPr/>
        </p:nvSpPr>
        <p:spPr>
          <a:xfrm>
            <a:off x="417599" y="204299"/>
            <a:ext cx="8610163" cy="57061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  <a:cs typeface="+mn-cs"/>
              </a:defRPr>
            </a:lvl1pPr>
            <a:lvl2pPr marL="2304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  <a:cs typeface="+mn-cs"/>
              </a:defRPr>
            </a:lvl2pPr>
            <a:lvl3pPr marL="4626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  <a:cs typeface="+mn-cs"/>
              </a:defRPr>
            </a:lvl3pPr>
            <a:lvl4pPr marL="6930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kern="12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  <a:cs typeface="+mn-cs"/>
              </a:defRPr>
            </a:lvl4pPr>
            <a:lvl5pPr marL="9234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kern="1200">
                <a:solidFill>
                  <a:schemeClr val="bg1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  <a:cs typeface="+mn-cs"/>
              </a:defRPr>
            </a:lvl5pPr>
            <a:lvl6pPr marL="11538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Nokia Pure Text" panose="020B0503020202020204" pitchFamily="34" charset="0"/>
              <a:buNone/>
              <a:defRPr sz="800" kern="1200" baseline="0">
                <a:solidFill>
                  <a:schemeClr val="tx2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  <a:cs typeface="+mn-cs"/>
              </a:defRPr>
            </a:lvl6pPr>
            <a:lvl7pPr marL="13842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700" kern="1200">
                <a:solidFill>
                  <a:schemeClr val="tx2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  <a:cs typeface="+mn-cs"/>
              </a:defRPr>
            </a:lvl7pPr>
            <a:lvl8pPr marL="16146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kern="1200">
                <a:solidFill>
                  <a:schemeClr val="tx2"/>
                </a:solidFill>
                <a:latin typeface="Nokia Pure Text Light" panose="020B0403020202020204" pitchFamily="34" charset="0"/>
                <a:ea typeface="Nokia Pure Text Light" panose="020B0403020202020204" pitchFamily="34" charset="0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</a:rPr>
              <a:t>3GPP RAN Workshop on 3GPP submission towards IMT-2020                                       RWS-180019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</a:rPr>
              <a:t>October 24.-25. 2018, Brussels, Belgium</a:t>
            </a:r>
          </a:p>
        </p:txBody>
      </p:sp>
    </p:spTree>
    <p:extLst>
      <p:ext uri="{BB962C8B-B14F-4D97-AF65-F5344CB8AC3E}">
        <p14:creationId xmlns:p14="http://schemas.microsoft.com/office/powerpoint/2010/main" val="180620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03E786-4F00-4C5A-9FB4-8AF6C1ABA3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25E5E-F3A5-4EE4-B606-E9E71C232A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DBC5DB9-B40C-4F99-94BF-5A94DF0CC2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441913"/>
              </p:ext>
            </p:extLst>
          </p:nvPr>
        </p:nvGraphicFramePr>
        <p:xfrm>
          <a:off x="362599" y="1828243"/>
          <a:ext cx="8372128" cy="18288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2212843">
                  <a:extLst>
                    <a:ext uri="{9D8B030D-6E8A-4147-A177-3AD203B41FA5}">
                      <a16:colId xmlns:a16="http://schemas.microsoft.com/office/drawing/2014/main" val="3086498538"/>
                    </a:ext>
                  </a:extLst>
                </a:gridCol>
                <a:gridCol w="2053095">
                  <a:extLst>
                    <a:ext uri="{9D8B030D-6E8A-4147-A177-3AD203B41FA5}">
                      <a16:colId xmlns:a16="http://schemas.microsoft.com/office/drawing/2014/main" val="2878556962"/>
                    </a:ext>
                  </a:extLst>
                </a:gridCol>
                <a:gridCol w="2053095">
                  <a:extLst>
                    <a:ext uri="{9D8B030D-6E8A-4147-A177-3AD203B41FA5}">
                      <a16:colId xmlns:a16="http://schemas.microsoft.com/office/drawing/2014/main" val="2983342353"/>
                    </a:ext>
                  </a:extLst>
                </a:gridCol>
                <a:gridCol w="2053095">
                  <a:extLst>
                    <a:ext uri="{9D8B030D-6E8A-4147-A177-3AD203B41FA5}">
                      <a16:colId xmlns:a16="http://schemas.microsoft.com/office/drawing/2014/main" val="2548597050"/>
                    </a:ext>
                  </a:extLst>
                </a:gridCol>
              </a:tblGrid>
              <a:tr h="12776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Required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LTE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706628"/>
                  </a:ext>
                </a:extLst>
              </a:tr>
              <a:tr h="178518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Latency, user plane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</a:t>
                      </a:r>
                      <a:r>
                        <a:rPr lang="en-US" sz="1200" dirty="0" err="1"/>
                        <a:t>ms</a:t>
                      </a:r>
                      <a:r>
                        <a:rPr lang="en-US" sz="1200" dirty="0"/>
                        <a:t> for URLLC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Meets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Meets requirement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981183"/>
                  </a:ext>
                </a:extLst>
              </a:tr>
              <a:tr h="178518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Latency, control plane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 </a:t>
                      </a:r>
                      <a:r>
                        <a:rPr lang="en-US" sz="1200" dirty="0" err="1"/>
                        <a:t>ms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Meets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Meets requirement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0455267"/>
                  </a:ext>
                </a:extLst>
              </a:tr>
              <a:tr h="178518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Connection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1 000 000 devices / km</a:t>
                      </a:r>
                      <a:r>
                        <a:rPr lang="en-US" sz="1200" baseline="30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Meets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Meets requirement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657232"/>
                  </a:ext>
                </a:extLst>
              </a:tr>
              <a:tr h="206698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Reliability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99.999% success rate within 1 </a:t>
                      </a:r>
                      <a:r>
                        <a:rPr lang="en-US" sz="1200" dirty="0" err="1"/>
                        <a:t>ms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Meets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Not evaluated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439161"/>
                  </a:ext>
                </a:extLst>
              </a:tr>
              <a:tr h="178518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Mobility interruption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 </a:t>
                      </a:r>
                      <a:r>
                        <a:rPr lang="en-US" sz="1200" dirty="0" err="1"/>
                        <a:t>ms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Meets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Meets requirement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3953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8AC84940-6597-496D-83FF-FF3E917BA5D2}"/>
              </a:ext>
            </a:extLst>
          </p:cNvPr>
          <p:cNvSpPr/>
          <p:nvPr/>
        </p:nvSpPr>
        <p:spPr>
          <a:xfrm>
            <a:off x="362599" y="4107379"/>
            <a:ext cx="8372129" cy="3843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400" b="1" dirty="0"/>
              <a:t>3GPP successfully completed the preliminary self evaluation on URLLC and </a:t>
            </a:r>
            <a:r>
              <a:rPr lang="en-US" sz="1400" b="1" dirty="0" err="1"/>
              <a:t>mMTC</a:t>
            </a:r>
            <a:endParaRPr lang="en-US" sz="14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2AFD57-3E15-4DE3-B967-127FDFC3709B}"/>
              </a:ext>
            </a:extLst>
          </p:cNvPr>
          <p:cNvSpPr/>
          <p:nvPr/>
        </p:nvSpPr>
        <p:spPr>
          <a:xfrm>
            <a:off x="362599" y="993592"/>
            <a:ext cx="8372128" cy="3843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400" b="1" dirty="0"/>
              <a:t>Large number of different configurations evaluated against the URLLC and </a:t>
            </a:r>
            <a:r>
              <a:rPr lang="en-US" sz="1400" b="1" dirty="0" err="1"/>
              <a:t>mMTC</a:t>
            </a:r>
            <a:r>
              <a:rPr lang="en-US" sz="1400" b="1" dirty="0"/>
              <a:t> requirements</a:t>
            </a:r>
          </a:p>
        </p:txBody>
      </p:sp>
    </p:spTree>
    <p:extLst>
      <p:ext uri="{BB962C8B-B14F-4D97-AF65-F5344CB8AC3E}">
        <p14:creationId xmlns:p14="http://schemas.microsoft.com/office/powerpoint/2010/main" val="247502581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034209-481D-4C2D-8D9E-C9AE212A9B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2162"/>
            <a:ext cx="9140154" cy="51413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9E75924-6A6B-4137-9F86-847F3993FE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180" y="2031750"/>
            <a:ext cx="2565641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0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954ED29-3CD9-453C-AB01-FA79C88267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Categorization of IMT-2020 requirements</a:t>
            </a:r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F7D4F865-119B-473D-8ABC-DE3AA0307F9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304000" y="4816800"/>
            <a:ext cx="4536000" cy="122400"/>
          </a:xfrm>
        </p:spPr>
        <p:txBody>
          <a:bodyPr/>
          <a:lstStyle/>
          <a:p>
            <a:pPr algn="ctr"/>
            <a:r>
              <a:rPr lang="en-GB">
                <a:cs typeface="Arial" panose="020B0604020202020204" pitchFamily="34" charset="0"/>
              </a:rPr>
              <a:t>RWS-180019</a:t>
            </a: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357535-DF64-4643-9E41-2E735CF666F0}"/>
              </a:ext>
            </a:extLst>
          </p:cNvPr>
          <p:cNvSpPr txBox="1"/>
          <p:nvPr/>
        </p:nvSpPr>
        <p:spPr>
          <a:xfrm>
            <a:off x="5538650" y="978925"/>
            <a:ext cx="3187750" cy="361514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lIns="72000" tIns="72000" rIns="72000" bIns="72000" rtlCol="0">
            <a:noAutofit/>
          </a:bodyPr>
          <a:lstStyle/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Peak data rate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Peak spectral efficiency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User experienced data rate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5</a:t>
            </a:r>
            <a:r>
              <a:rPr lang="en-US" sz="1300" baseline="30000" dirty="0">
                <a:solidFill>
                  <a:schemeClr val="tx2"/>
                </a:solidFill>
              </a:rPr>
              <a:t>th</a:t>
            </a:r>
            <a:r>
              <a:rPr lang="en-US" sz="1300" dirty="0">
                <a:solidFill>
                  <a:schemeClr val="tx2"/>
                </a:solidFill>
              </a:rPr>
              <a:t> percentile user spectral efficiency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Average spectral efficiency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Area traffic capacity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Latency</a:t>
            </a:r>
          </a:p>
          <a:p>
            <a:pPr marL="628650" lvl="1" indent="-1714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User plane latency</a:t>
            </a:r>
          </a:p>
          <a:p>
            <a:pPr marL="628650" lvl="1" indent="-1714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Control plane latency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Connection density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Energy efficiency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Reliability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Mobility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Mobility interruption time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2"/>
                </a:solidFill>
              </a:rPr>
              <a:t>Bandwidth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A18CB9-C536-4586-872C-1595ACA61C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348" y="978925"/>
            <a:ext cx="5064598" cy="3615146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4251D5-603F-443B-9B4D-3BF80B1C097C}"/>
              </a:ext>
            </a:extLst>
          </p:cNvPr>
          <p:cNvSpPr txBox="1"/>
          <p:nvPr/>
        </p:nvSpPr>
        <p:spPr>
          <a:xfrm>
            <a:off x="1456508" y="756196"/>
            <a:ext cx="2018214" cy="261257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Source: 3GPP RWS-150036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C5340E-EF07-4FDB-9AD8-6D5B721A85C0}"/>
              </a:ext>
            </a:extLst>
          </p:cNvPr>
          <p:cNvSpPr txBox="1"/>
          <p:nvPr/>
        </p:nvSpPr>
        <p:spPr>
          <a:xfrm>
            <a:off x="6030238" y="736932"/>
            <a:ext cx="2350029" cy="261257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Source: ITU-R Report M.2410-0</a:t>
            </a:r>
          </a:p>
        </p:txBody>
      </p:sp>
    </p:spTree>
    <p:extLst>
      <p:ext uri="{BB962C8B-B14F-4D97-AF65-F5344CB8AC3E}">
        <p14:creationId xmlns:p14="http://schemas.microsoft.com/office/powerpoint/2010/main" val="2607752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EDF853D-F38E-482C-9E9B-A92E53561427}"/>
              </a:ext>
            </a:extLst>
          </p:cNvPr>
          <p:cNvSpPr txBox="1"/>
          <p:nvPr/>
        </p:nvSpPr>
        <p:spPr>
          <a:xfrm>
            <a:off x="5538650" y="979252"/>
            <a:ext cx="3187750" cy="361481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lIns="72000" tIns="72000" rIns="72000" bIns="72000" rtlCol="0">
            <a:noAutofit/>
          </a:bodyPr>
          <a:lstStyle/>
          <a:p>
            <a:pPr marL="285750" indent="-285750" algn="l"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Peak data rate</a:t>
            </a:r>
          </a:p>
          <a:p>
            <a:pPr marL="285750" indent="-285750" algn="l"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Peak spectral efficiency</a:t>
            </a:r>
          </a:p>
          <a:p>
            <a:pPr marL="285750" indent="-285750" algn="l"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User experienced data rate</a:t>
            </a:r>
          </a:p>
          <a:p>
            <a:pPr marL="285750" indent="-285750" algn="l"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5</a:t>
            </a:r>
            <a:r>
              <a:rPr lang="en-US" sz="1200" baseline="30000" dirty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 percentile user spectral efficiency</a:t>
            </a:r>
          </a:p>
          <a:p>
            <a:pPr marL="285750" indent="-285750" algn="l"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Average spectral efficiency</a:t>
            </a:r>
          </a:p>
          <a:p>
            <a:pPr marL="285750" indent="-285750" algn="l"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Area traffic capacity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Latency</a:t>
            </a:r>
          </a:p>
          <a:p>
            <a:pPr marL="628650" lvl="1" indent="-1714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User plane latency</a:t>
            </a:r>
          </a:p>
          <a:p>
            <a:pPr marL="628650" lvl="1" indent="-1714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Control plane latency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Connection density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Energy efficiency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Reliability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Mobility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Mobility interruption time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Bandwidth</a:t>
            </a:r>
          </a:p>
          <a:p>
            <a:pPr>
              <a:spcAft>
                <a:spcPts val="300"/>
              </a:spcAft>
              <a:buSzPct val="100000"/>
            </a:pP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954ED29-3CD9-453C-AB01-FA79C88267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Categorization of IMT-2020 requirements – URLLC and </a:t>
            </a:r>
            <a:r>
              <a:rPr lang="en-GB" dirty="0" err="1"/>
              <a:t>mMTC</a:t>
            </a:r>
            <a:endParaRPr lang="en-GB" dirty="0"/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F7D4F865-119B-473D-8ABC-DE3AA0307F9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304000" y="4816800"/>
            <a:ext cx="4536000" cy="122400"/>
          </a:xfrm>
        </p:spPr>
        <p:txBody>
          <a:bodyPr/>
          <a:lstStyle/>
          <a:p>
            <a:pPr algn="ctr"/>
            <a:r>
              <a:rPr lang="en-GB">
                <a:cs typeface="Arial" panose="020B0604020202020204" pitchFamily="34" charset="0"/>
              </a:rPr>
              <a:t>RWS-180019</a:t>
            </a:r>
            <a:endParaRPr lang="en-US" dirty="0"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A18CB9-C536-4586-872C-1595ACA61C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348" y="978925"/>
            <a:ext cx="5064598" cy="3615146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4251D5-603F-443B-9B4D-3BF80B1C097C}"/>
              </a:ext>
            </a:extLst>
          </p:cNvPr>
          <p:cNvSpPr txBox="1"/>
          <p:nvPr/>
        </p:nvSpPr>
        <p:spPr>
          <a:xfrm>
            <a:off x="1456508" y="756196"/>
            <a:ext cx="2018214" cy="261257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Source: 3GPP RWS-150036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C5340E-EF07-4FDB-9AD8-6D5B721A85C0}"/>
              </a:ext>
            </a:extLst>
          </p:cNvPr>
          <p:cNvSpPr txBox="1"/>
          <p:nvPr/>
        </p:nvSpPr>
        <p:spPr>
          <a:xfrm>
            <a:off x="6030238" y="736932"/>
            <a:ext cx="2350029" cy="261257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Source: ITU-R Report M.2410-0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C090AF1-178B-42D9-A6EF-7617AA3B6602}"/>
              </a:ext>
            </a:extLst>
          </p:cNvPr>
          <p:cNvSpPr/>
          <p:nvPr/>
        </p:nvSpPr>
        <p:spPr>
          <a:xfrm rot="9054951">
            <a:off x="116022" y="2116506"/>
            <a:ext cx="1436112" cy="868317"/>
          </a:xfrm>
          <a:prstGeom prst="ellipse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Aft>
                <a:spcPts val="300"/>
              </a:spcAft>
              <a:buSzPct val="100000"/>
            </a:pPr>
            <a:endParaRPr lang="en-US" sz="12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24A9C3F-C175-4A5B-98D4-DB9DDADE89AA}"/>
              </a:ext>
            </a:extLst>
          </p:cNvPr>
          <p:cNvSpPr/>
          <p:nvPr/>
        </p:nvSpPr>
        <p:spPr>
          <a:xfrm rot="11842211">
            <a:off x="1272215" y="2066682"/>
            <a:ext cx="1352796" cy="102553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Aft>
                <a:spcPts val="300"/>
              </a:spcAft>
              <a:buSzPct val="100000"/>
            </a:pPr>
            <a:endParaRPr lang="en-US" sz="1200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D7F7921-4299-4067-86F6-6C569F19C5C0}"/>
              </a:ext>
            </a:extLst>
          </p:cNvPr>
          <p:cNvSpPr/>
          <p:nvPr/>
        </p:nvSpPr>
        <p:spPr>
          <a:xfrm>
            <a:off x="2646264" y="2668673"/>
            <a:ext cx="735977" cy="261257"/>
          </a:xfrm>
          <a:prstGeom prst="round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Aft>
                <a:spcPts val="300"/>
              </a:spcAft>
              <a:buSzPct val="100000"/>
            </a:pPr>
            <a:endParaRPr lang="en-US" sz="12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B39448F-42D5-46F8-8C63-78795BD9CFCC}"/>
              </a:ext>
            </a:extLst>
          </p:cNvPr>
          <p:cNvSpPr/>
          <p:nvPr/>
        </p:nvSpPr>
        <p:spPr>
          <a:xfrm>
            <a:off x="4482288" y="2663478"/>
            <a:ext cx="735977" cy="271957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Aft>
                <a:spcPts val="300"/>
              </a:spcAft>
              <a:buSzPct val="100000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69856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954ED29-3CD9-453C-AB01-FA79C88267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Requirements for URLLC and </a:t>
            </a:r>
            <a:r>
              <a:rPr lang="en-GB" dirty="0" err="1"/>
              <a:t>mMTC</a:t>
            </a:r>
            <a:endParaRPr lang="en-GB" dirty="0"/>
          </a:p>
          <a:p>
            <a:endParaRPr lang="en-US" dirty="0"/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F7D4F865-119B-473D-8ABC-DE3AA0307F9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304000" y="4816800"/>
            <a:ext cx="4536000" cy="122400"/>
          </a:xfrm>
        </p:spPr>
        <p:txBody>
          <a:bodyPr/>
          <a:lstStyle/>
          <a:p>
            <a:pPr algn="ctr"/>
            <a:r>
              <a:rPr lang="en-GB">
                <a:cs typeface="Arial" panose="020B0604020202020204" pitchFamily="34" charset="0"/>
              </a:rPr>
              <a:t>RWS-180019</a:t>
            </a: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357535-DF64-4643-9E41-2E735CF666F0}"/>
              </a:ext>
            </a:extLst>
          </p:cNvPr>
          <p:cNvSpPr txBox="1"/>
          <p:nvPr/>
        </p:nvSpPr>
        <p:spPr>
          <a:xfrm>
            <a:off x="906649" y="730983"/>
            <a:ext cx="3440626" cy="3916800"/>
          </a:xfrm>
          <a:prstGeom prst="rect">
            <a:avLst/>
          </a:prstGeom>
          <a:noFill/>
        </p:spPr>
        <p:txBody>
          <a:bodyPr wrap="none" lIns="72000" tIns="72000" rIns="72000" bIns="72000" rtlCol="0">
            <a:noAutofit/>
          </a:bodyPr>
          <a:lstStyle/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Peak data rate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Peak spectral efficiency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User experienced data rate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5</a:t>
            </a:r>
            <a:r>
              <a:rPr lang="en-US" sz="1200" baseline="30000" dirty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 percentile user spectral efficiency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Average spectral efficiency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Area traffic capacity</a:t>
            </a:r>
          </a:p>
          <a:p>
            <a:pPr marL="285750" indent="-285750" algn="l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Latency</a:t>
            </a:r>
          </a:p>
          <a:p>
            <a:pPr marL="628650" lvl="1" indent="-1714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User plane latency</a:t>
            </a:r>
          </a:p>
          <a:p>
            <a:pPr marL="628650" lvl="1" indent="-1714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Control plane latency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Connection density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Energy efficiency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Reliability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Mobility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0000"/>
                </a:solidFill>
              </a:rPr>
              <a:t>Mobility interruption time</a:t>
            </a:r>
          </a:p>
          <a:p>
            <a:pPr marL="285750" indent="-285750"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Bandwidth</a:t>
            </a:r>
          </a:p>
          <a:p>
            <a:pPr>
              <a:spcAft>
                <a:spcPts val="300"/>
              </a:spcAft>
              <a:buSzPct val="100000"/>
            </a:pP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726C1E-3F17-4A91-B736-FE73DC3ED352}"/>
              </a:ext>
            </a:extLst>
          </p:cNvPr>
          <p:cNvSpPr txBox="1"/>
          <p:nvPr/>
        </p:nvSpPr>
        <p:spPr>
          <a:xfrm>
            <a:off x="5129999" y="3887039"/>
            <a:ext cx="1551356" cy="492729"/>
          </a:xfrm>
          <a:prstGeom prst="rect">
            <a:avLst/>
          </a:prstGeom>
          <a:noFill/>
        </p:spPr>
        <p:txBody>
          <a:bodyPr wrap="none" lIns="72000" tIns="72000" rIns="72000" bIns="72000" rtlCol="0">
            <a:noAutofit/>
          </a:bodyPr>
          <a:lstStyle/>
          <a:p>
            <a:pPr algn="l">
              <a:spcAft>
                <a:spcPts val="300"/>
              </a:spcAft>
              <a:buSzPct val="100000"/>
            </a:pPr>
            <a:r>
              <a:rPr lang="en-US" sz="1100" b="1" dirty="0">
                <a:solidFill>
                  <a:srgbClr val="FF0000"/>
                </a:solidFill>
              </a:rPr>
              <a:t>URLLC requirement</a:t>
            </a:r>
          </a:p>
          <a:p>
            <a:pPr>
              <a:spcAft>
                <a:spcPts val="300"/>
              </a:spcAft>
              <a:buSzPct val="100000"/>
            </a:pPr>
            <a:r>
              <a:rPr lang="en-US" sz="1100" b="1" dirty="0" err="1">
                <a:solidFill>
                  <a:schemeClr val="accent6"/>
                </a:solidFill>
              </a:rPr>
              <a:t>mMTC</a:t>
            </a:r>
            <a:r>
              <a:rPr lang="en-US" sz="1100" b="1" dirty="0">
                <a:solidFill>
                  <a:schemeClr val="accent6"/>
                </a:solidFill>
              </a:rPr>
              <a:t> requirement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99447AA-7343-4BC9-A4E3-000CC58D0A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6900"/>
              </p:ext>
            </p:extLst>
          </p:nvPr>
        </p:nvGraphicFramePr>
        <p:xfrm>
          <a:off x="4525241" y="1393190"/>
          <a:ext cx="4404183" cy="235712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2284553">
                  <a:extLst>
                    <a:ext uri="{9D8B030D-6E8A-4147-A177-3AD203B41FA5}">
                      <a16:colId xmlns:a16="http://schemas.microsoft.com/office/drawing/2014/main" val="3086498538"/>
                    </a:ext>
                  </a:extLst>
                </a:gridCol>
                <a:gridCol w="2119630">
                  <a:extLst>
                    <a:ext uri="{9D8B030D-6E8A-4147-A177-3AD203B41FA5}">
                      <a16:colId xmlns:a16="http://schemas.microsoft.com/office/drawing/2014/main" val="28785569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Required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706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Latency, user plane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</a:t>
                      </a:r>
                      <a:r>
                        <a:rPr lang="en-US" dirty="0" err="1"/>
                        <a:t>ms</a:t>
                      </a:r>
                      <a:r>
                        <a:rPr lang="en-US" dirty="0"/>
                        <a:t> for URLLC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98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Latency, control plane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04552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Connection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1 000 000 devices / km</a:t>
                      </a:r>
                      <a:r>
                        <a:rPr lang="en-US" baseline="30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657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Reliability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99.999% success rate within 1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439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Mobility interruption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395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541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9483F10A-5FC2-40AF-8971-ECCC24CD33D7}"/>
              </a:ext>
            </a:extLst>
          </p:cNvPr>
          <p:cNvSpPr/>
          <p:nvPr/>
        </p:nvSpPr>
        <p:spPr>
          <a:xfrm>
            <a:off x="5533497" y="476693"/>
            <a:ext cx="2341886" cy="186340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Aft>
                <a:spcPts val="300"/>
              </a:spcAft>
              <a:buSzPct val="100000"/>
            </a:pPr>
            <a:endParaRPr lang="en-US" sz="12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03E786-4F00-4C5A-9FB4-8AF6C1ABA3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25E5E-F3A5-4EE4-B606-E9E71C232A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Latency, control plane (URLLC)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7FAE5E9-77BA-4628-BCD6-38C263163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36" b="10446"/>
          <a:stretch/>
        </p:blipFill>
        <p:spPr>
          <a:xfrm>
            <a:off x="5570792" y="528810"/>
            <a:ext cx="2304591" cy="1811287"/>
          </a:xfrm>
          <a:prstGeom prst="rect">
            <a:avLst/>
          </a:prstGeom>
        </p:spPr>
      </p:pic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8BFE8927-B1E1-4AD3-A868-E4A0811960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9290896"/>
              </p:ext>
            </p:extLst>
          </p:nvPr>
        </p:nvGraphicFramePr>
        <p:xfrm>
          <a:off x="622405" y="2465263"/>
          <a:ext cx="2656989" cy="1272540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978639">
                  <a:extLst>
                    <a:ext uri="{9D8B030D-6E8A-4147-A177-3AD203B41FA5}">
                      <a16:colId xmlns:a16="http://schemas.microsoft.com/office/drawing/2014/main" val="2320454068"/>
                    </a:ext>
                  </a:extLst>
                </a:gridCol>
                <a:gridCol w="839175">
                  <a:extLst>
                    <a:ext uri="{9D8B030D-6E8A-4147-A177-3AD203B41FA5}">
                      <a16:colId xmlns:a16="http://schemas.microsoft.com/office/drawing/2014/main" val="2049729034"/>
                    </a:ext>
                  </a:extLst>
                </a:gridCol>
                <a:gridCol w="839175">
                  <a:extLst>
                    <a:ext uri="{9D8B030D-6E8A-4147-A177-3AD203B41FA5}">
                      <a16:colId xmlns:a16="http://schemas.microsoft.com/office/drawing/2014/main" val="234928660"/>
                    </a:ext>
                  </a:extLst>
                </a:gridCol>
              </a:tblGrid>
              <a:tr h="1280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Evaluated</a:t>
                      </a:r>
                    </a:p>
                  </a:txBody>
                  <a:tcPr marL="0" marR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Passed</a:t>
                      </a:r>
                    </a:p>
                  </a:txBody>
                  <a:tcPr marL="0" marR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820427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NR FDD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94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94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783207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NR TDD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256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256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73872373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LTE FDD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51683720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LTE TDD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12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12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95249502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438A5892-FECD-4050-B35E-2BF0B9AEA0FC}"/>
              </a:ext>
            </a:extLst>
          </p:cNvPr>
          <p:cNvSpPr txBox="1"/>
          <p:nvPr/>
        </p:nvSpPr>
        <p:spPr>
          <a:xfrm>
            <a:off x="589348" y="2238860"/>
            <a:ext cx="2723101" cy="192232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Number of configurations evaluated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24A2C61-FC2B-447F-9FE4-BF1786D07801}"/>
              </a:ext>
            </a:extLst>
          </p:cNvPr>
          <p:cNvSpPr/>
          <p:nvPr/>
        </p:nvSpPr>
        <p:spPr>
          <a:xfrm>
            <a:off x="288160" y="813703"/>
            <a:ext cx="5054587" cy="954107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900"/>
              </a:spcAft>
            </a:pPr>
            <a:r>
              <a:rPr lang="en-US" sz="1400" dirty="0"/>
              <a:t>“</a:t>
            </a:r>
            <a:r>
              <a:rPr lang="en-US" sz="1400" i="1" dirty="0"/>
              <a:t>Control plane latency refers to the transition time from a most “battery efficient” state (e.g. Idle state) to the start of continuous data transfer (e.g. Active state). </a:t>
            </a:r>
            <a:r>
              <a:rPr lang="en-US" sz="1400" dirty="0"/>
              <a:t>[…] </a:t>
            </a:r>
            <a:r>
              <a:rPr lang="en-US" sz="1400" i="1" dirty="0"/>
              <a:t>The minimum </a:t>
            </a:r>
            <a:r>
              <a:rPr lang="en-US" sz="1400" b="1" i="1" dirty="0"/>
              <a:t>requirement for control plane latency is 20 </a:t>
            </a:r>
            <a:r>
              <a:rPr lang="en-US" sz="1400" b="1" i="1" dirty="0" err="1"/>
              <a:t>ms.</a:t>
            </a:r>
            <a:r>
              <a:rPr lang="en-US" sz="1400" i="1" dirty="0"/>
              <a:t> </a:t>
            </a:r>
            <a:r>
              <a:rPr lang="en-US" sz="1400" b="1" i="1" dirty="0"/>
              <a:t> </a:t>
            </a:r>
            <a:r>
              <a:rPr lang="en-US" sz="1400" dirty="0"/>
              <a:t>[M.2410-0]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28D515F-8553-4C4C-90FF-BD6F137CD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503852"/>
              </p:ext>
            </p:extLst>
          </p:nvPr>
        </p:nvGraphicFramePr>
        <p:xfrm>
          <a:off x="3978746" y="2747203"/>
          <a:ext cx="4351126" cy="975360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89197214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3759214714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3476922130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147127752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2165112328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3951133066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3487516432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1441735807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2495155556"/>
                    </a:ext>
                  </a:extLst>
                </a:gridCol>
              </a:tblGrid>
              <a:tr h="40760">
                <a:tc rowSpan="2" grid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Control plane latency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NR FDD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UE capability 1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effectLst/>
                        </a:rPr>
                        <a:t>UE capability 2</a:t>
                      </a:r>
                      <a:endParaRPr lang="en-US" sz="1800" dirty="0"/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74775"/>
                  </a:ext>
                </a:extLst>
              </a:tr>
              <a:tr h="4076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Subcarrier spacing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Subcarrier spacing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947337"/>
                  </a:ext>
                </a:extLst>
              </a:tr>
              <a:tr h="40760">
                <a:tc gridSpan="2"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Allocation</a:t>
                      </a: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endParaRPr lang="en-US" sz="80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2676" marR="4267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15 kHz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30 kHz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60 kHz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120 kHz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15 kHz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30 kHz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60 kHz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618838"/>
                  </a:ext>
                </a:extLst>
              </a:tr>
              <a:tr h="40760"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b="0" dirty="0">
                          <a:effectLst/>
                        </a:rPr>
                        <a:t>Mapping Type A</a:t>
                      </a:r>
                      <a:endParaRPr lang="en-US" sz="900" b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4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15.6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13.5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12.4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11.7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15.1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13.0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12.1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41983195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7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15.8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13.6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12.5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11.7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15.3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13.1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12.2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28352138"/>
                  </a:ext>
                </a:extLst>
              </a:tr>
              <a:tr h="40760"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b="0" dirty="0">
                          <a:effectLst/>
                        </a:rPr>
                        <a:t>Mapping Type B</a:t>
                      </a:r>
                      <a:endParaRPr lang="en-US" sz="900" b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2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13.7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12.3 </a:t>
                      </a:r>
                      <a:endParaRPr lang="en-US" sz="10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11.9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11.4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13.4 </a:t>
                      </a:r>
                      <a:endParaRPr lang="en-US" sz="10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12.0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11.7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13462967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4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14.2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12.5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12.0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11.5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13.9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12.3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11.8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20905821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7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15.3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13.0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12.3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11.6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14.8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12.8 </a:t>
                      </a:r>
                      <a:endParaRPr lang="en-US" sz="10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12.1 </a:t>
                      </a:r>
                      <a:endParaRPr lang="en-US" sz="10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70176646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F8E5A7A8-43F4-48F7-BF1C-F28320322E00}"/>
              </a:ext>
            </a:extLst>
          </p:cNvPr>
          <p:cNvSpPr/>
          <p:nvPr/>
        </p:nvSpPr>
        <p:spPr>
          <a:xfrm>
            <a:off x="354272" y="4271784"/>
            <a:ext cx="8435457" cy="3843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400" b="1" dirty="0"/>
              <a:t>Requirement of 20 </a:t>
            </a:r>
            <a:r>
              <a:rPr lang="en-US" sz="1400" b="1" dirty="0" err="1"/>
              <a:t>ms</a:t>
            </a:r>
            <a:r>
              <a:rPr lang="en-US" sz="1400" b="1" dirty="0"/>
              <a:t> control plane latency is met with all evaluated configurations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DC551A-979E-4419-B8D6-13362EB248D1}"/>
              </a:ext>
            </a:extLst>
          </p:cNvPr>
          <p:cNvSpPr txBox="1"/>
          <p:nvPr/>
        </p:nvSpPr>
        <p:spPr>
          <a:xfrm>
            <a:off x="3798746" y="2500799"/>
            <a:ext cx="4711126" cy="192232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Example: 35 NR FDD configurations for 6-symbol PRACH (</a:t>
            </a:r>
            <a:r>
              <a:rPr lang="en-US" sz="1200" b="1" dirty="0" err="1">
                <a:solidFill>
                  <a:schemeClr val="tx2"/>
                </a:solidFill>
              </a:rPr>
              <a:t>ms</a:t>
            </a:r>
            <a:r>
              <a:rPr lang="en-US" sz="1200" b="1" dirty="0">
                <a:solidFill>
                  <a:schemeClr val="tx2"/>
                </a:solidFill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57029768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03E786-4F00-4C5A-9FB4-8AF6C1ABA3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25E5E-F3A5-4EE4-B606-E9E71C232A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Latency, user plane (URLLC)</a:t>
            </a:r>
          </a:p>
        </p:txBody>
      </p:sp>
      <p:pic>
        <p:nvPicPr>
          <p:cNvPr id="5" name="图片 165">
            <a:extLst>
              <a:ext uri="{FF2B5EF4-FFF2-40B4-BE49-F238E27FC236}">
                <a16:creationId xmlns:a16="http://schemas.microsoft.com/office/drawing/2014/main" id="{8B00BDD1-CD92-445E-A3FD-3BE46A5D9E63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08618" y="772890"/>
            <a:ext cx="2005156" cy="1035732"/>
          </a:xfrm>
          <a:prstGeom prst="rect">
            <a:avLst/>
          </a:prstGeom>
          <a:noFill/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5374FC2-5874-4366-914B-8B1238043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5013875"/>
              </p:ext>
            </p:extLst>
          </p:nvPr>
        </p:nvGraphicFramePr>
        <p:xfrm>
          <a:off x="368810" y="2183345"/>
          <a:ext cx="3191508" cy="1463040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720436">
                  <a:extLst>
                    <a:ext uri="{9D8B030D-6E8A-4147-A177-3AD203B41FA5}">
                      <a16:colId xmlns:a16="http://schemas.microsoft.com/office/drawing/2014/main" val="2320454068"/>
                    </a:ext>
                  </a:extLst>
                </a:gridCol>
                <a:gridCol w="617768">
                  <a:extLst>
                    <a:ext uri="{9D8B030D-6E8A-4147-A177-3AD203B41FA5}">
                      <a16:colId xmlns:a16="http://schemas.microsoft.com/office/drawing/2014/main" val="2049729034"/>
                    </a:ext>
                  </a:extLst>
                </a:gridCol>
                <a:gridCol w="617768">
                  <a:extLst>
                    <a:ext uri="{9D8B030D-6E8A-4147-A177-3AD203B41FA5}">
                      <a16:colId xmlns:a16="http://schemas.microsoft.com/office/drawing/2014/main" val="234928660"/>
                    </a:ext>
                  </a:extLst>
                </a:gridCol>
                <a:gridCol w="617768">
                  <a:extLst>
                    <a:ext uri="{9D8B030D-6E8A-4147-A177-3AD203B41FA5}">
                      <a16:colId xmlns:a16="http://schemas.microsoft.com/office/drawing/2014/main" val="19304236"/>
                    </a:ext>
                  </a:extLst>
                </a:gridCol>
                <a:gridCol w="617768">
                  <a:extLst>
                    <a:ext uri="{9D8B030D-6E8A-4147-A177-3AD203B41FA5}">
                      <a16:colId xmlns:a16="http://schemas.microsoft.com/office/drawing/2014/main" val="110377744"/>
                    </a:ext>
                  </a:extLst>
                </a:gridCol>
              </a:tblGrid>
              <a:tr h="128068">
                <a:tc rowSpan="2"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Downlink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Uplink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09369"/>
                  </a:ext>
                </a:extLst>
              </a:tr>
              <a:tr h="1280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Evaluated</a:t>
                      </a:r>
                    </a:p>
                  </a:txBody>
                  <a:tcPr marL="0" marR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Passed</a:t>
                      </a:r>
                    </a:p>
                  </a:txBody>
                  <a:tcPr marL="0" marR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Evaluated</a:t>
                      </a:r>
                    </a:p>
                  </a:txBody>
                  <a:tcPr marL="0" marR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Passed</a:t>
                      </a:r>
                    </a:p>
                  </a:txBody>
                  <a:tcPr marL="0" marR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820427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NR FDD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64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98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67</a:t>
                      </a: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783207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NR TDD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368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225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370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72373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LTE FDD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683720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LTE TDD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0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24950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D384D4C-C373-41DF-A508-22FDBD82BAD9}"/>
              </a:ext>
            </a:extLst>
          </p:cNvPr>
          <p:cNvSpPr txBox="1"/>
          <p:nvPr/>
        </p:nvSpPr>
        <p:spPr>
          <a:xfrm>
            <a:off x="603013" y="1991113"/>
            <a:ext cx="2723101" cy="192232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Number of configurations evaluated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C1C0EB-C057-4F94-AD51-B01E6C8EDC69}"/>
              </a:ext>
            </a:extLst>
          </p:cNvPr>
          <p:cNvSpPr/>
          <p:nvPr/>
        </p:nvSpPr>
        <p:spPr>
          <a:xfrm>
            <a:off x="368810" y="813703"/>
            <a:ext cx="5768753" cy="954107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900"/>
              </a:spcAft>
            </a:pPr>
            <a:r>
              <a:rPr lang="en-US" sz="1400" dirty="0"/>
              <a:t>“</a:t>
            </a:r>
            <a:r>
              <a:rPr lang="en-US" sz="1400" i="1" dirty="0"/>
              <a:t>User plane latency is the contribution of the radio network to the time from when the source sends a packet to when the destination receives it (in </a:t>
            </a:r>
            <a:r>
              <a:rPr lang="en-US" sz="1400" i="1" dirty="0" err="1"/>
              <a:t>ms</a:t>
            </a:r>
            <a:r>
              <a:rPr lang="en-US" sz="1400" i="1" dirty="0"/>
              <a:t>). </a:t>
            </a:r>
            <a:r>
              <a:rPr lang="en-US" sz="1400" dirty="0"/>
              <a:t>[…] </a:t>
            </a:r>
            <a:r>
              <a:rPr lang="en-US" sz="1400" i="1" dirty="0"/>
              <a:t>The minimum </a:t>
            </a:r>
            <a:r>
              <a:rPr lang="en-US" sz="1400" b="1" i="1" dirty="0"/>
              <a:t>requirements for user plane latency are </a:t>
            </a:r>
            <a:r>
              <a:rPr lang="en-US" sz="1400" dirty="0"/>
              <a:t>[…] </a:t>
            </a:r>
            <a:r>
              <a:rPr lang="en-US" sz="1400" b="1" i="1" dirty="0"/>
              <a:t>1 </a:t>
            </a:r>
            <a:r>
              <a:rPr lang="en-US" sz="1400" b="1" i="1" dirty="0" err="1"/>
              <a:t>ms</a:t>
            </a:r>
            <a:r>
              <a:rPr lang="en-US" sz="1400" b="1" i="1" dirty="0"/>
              <a:t> for URLLC. </a:t>
            </a:r>
            <a:r>
              <a:rPr lang="en-US" sz="1400" dirty="0"/>
              <a:t>[M.2410-0]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71E503F-FDFE-4A05-AD14-0D36DA5A98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823696"/>
              </p:ext>
            </p:extLst>
          </p:nvPr>
        </p:nvGraphicFramePr>
        <p:xfrm>
          <a:off x="4015274" y="2183345"/>
          <a:ext cx="4711126" cy="1828800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89197214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375921471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4088414489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3476922130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147127752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2165112328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3951133066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3487516432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1441735807"/>
                    </a:ext>
                  </a:extLst>
                </a:gridCol>
                <a:gridCol w="457018">
                  <a:extLst>
                    <a:ext uri="{9D8B030D-6E8A-4147-A177-3AD203B41FA5}">
                      <a16:colId xmlns:a16="http://schemas.microsoft.com/office/drawing/2014/main" val="2495155556"/>
                    </a:ext>
                  </a:extLst>
                </a:gridCol>
              </a:tblGrid>
              <a:tr h="40760">
                <a:tc rowSpan="2"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DL user plane latency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NR FDD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UE capability 1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800">
                          <a:effectLst/>
                        </a:rPr>
                        <a:t>UE capability 2</a:t>
                      </a:r>
                      <a:endParaRPr lang="en-US" sz="1800"/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74775"/>
                  </a:ext>
                </a:extLst>
              </a:tr>
              <a:tr h="40760"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Subcarrier spacing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Subcarrier spacing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947337"/>
                  </a:ext>
                </a:extLst>
              </a:tr>
              <a:tr h="40760">
                <a:tc gridSpan="2"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Allocation</a:t>
                      </a:r>
                    </a:p>
                  </a:txBody>
                  <a:tcPr marL="42676" marR="42676" marT="0" marB="0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endParaRPr lang="en-US" sz="80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2676" marR="4267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Re-Tx</a:t>
                      </a:r>
                    </a:p>
                  </a:txBody>
                  <a:tcPr marL="42676" marR="4267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15 kHz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30 kHz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60 kHz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120 kHz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15 kHz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30 kHz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60 kHz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618838"/>
                  </a:ext>
                </a:extLst>
              </a:tr>
              <a:tr h="40760">
                <a:tc rowSpan="6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b="0" dirty="0">
                          <a:effectLst/>
                        </a:rPr>
                        <a:t>Mapping Type A</a:t>
                      </a:r>
                      <a:endParaRPr lang="en-US" sz="900" b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4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p=0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1.37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0.76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0.54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0.34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1.00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0.55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0.36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41983195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p=0.1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1.58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0.87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0.64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0.40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effectLst/>
                        </a:rPr>
                        <a:t>1.12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0.65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0.41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3688738568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7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1.49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0.82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0.57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0.36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1.12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0.61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0.39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2328352138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p=0.1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1.70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0.93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0.67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0.42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1.25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0.71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0.44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4031131685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14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2.13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1.14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0.72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0.44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1.80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0.94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0.56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1891188138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p=0.1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2.43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1.29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0.82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0.51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2.00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1.04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0.63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2045627398"/>
                  </a:ext>
                </a:extLst>
              </a:tr>
              <a:tr h="40760">
                <a:tc rowSpan="6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b="0" dirty="0">
                          <a:effectLst/>
                        </a:rPr>
                        <a:t>Mapping Type B</a:t>
                      </a:r>
                      <a:endParaRPr lang="en-US" sz="900" b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2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0.98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0.56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0.44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0.29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0.49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0.29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0.23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2913462967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p=0.1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1.16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0.67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0.52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0.35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0.60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0.35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0.28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921181164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4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1.11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0.63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0.47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0.31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0.66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0.37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0.27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3520905821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p=0.1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1.30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0.74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0.56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0.36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0.78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0.45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0.32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3789480699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7 symbols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chemeClr val="bg1"/>
                          </a:solidFill>
                          <a:effectLst/>
                        </a:rPr>
                        <a:t>p=0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1.30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0.72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0.52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0.33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0.93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0.51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0.34</a:t>
                      </a:r>
                      <a:endParaRPr lang="en-US" sz="9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3470176646"/>
                  </a:ext>
                </a:extLst>
              </a:tr>
              <a:tr h="40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effectLst/>
                        </a:rPr>
                        <a:t>p=0.1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1.49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0.83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0.61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0.39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1.08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0.59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0.40</a:t>
                      </a:r>
                      <a:endParaRPr lang="en-US" sz="9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2676" marR="42676" marT="0" marB="0" anchor="ctr"/>
                </a:tc>
                <a:extLst>
                  <a:ext uri="{0D108BD9-81ED-4DB2-BD59-A6C34878D82A}">
                    <a16:rowId xmlns:a16="http://schemas.microsoft.com/office/drawing/2014/main" val="276371145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7B57E1BA-E55D-4539-95B6-6B70A784768A}"/>
              </a:ext>
            </a:extLst>
          </p:cNvPr>
          <p:cNvSpPr txBox="1"/>
          <p:nvPr/>
        </p:nvSpPr>
        <p:spPr>
          <a:xfrm>
            <a:off x="4015274" y="1977905"/>
            <a:ext cx="4711126" cy="192232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Example: 84 NR FDD DL configurations (</a:t>
            </a:r>
            <a:r>
              <a:rPr lang="en-US" sz="1200" b="1" dirty="0" err="1">
                <a:solidFill>
                  <a:schemeClr val="tx2"/>
                </a:solidFill>
              </a:rPr>
              <a:t>ms</a:t>
            </a:r>
            <a:r>
              <a:rPr lang="en-US" sz="1200" b="1" dirty="0">
                <a:solidFill>
                  <a:schemeClr val="tx2"/>
                </a:solidFill>
              </a:rPr>
              <a:t>)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3F5526E-A2BB-40AA-9627-D1F2957A938F}"/>
              </a:ext>
            </a:extLst>
          </p:cNvPr>
          <p:cNvSpPr/>
          <p:nvPr/>
        </p:nvSpPr>
        <p:spPr>
          <a:xfrm>
            <a:off x="354272" y="4271784"/>
            <a:ext cx="8435457" cy="3843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400" b="1" dirty="0"/>
              <a:t>Requirement of 1 </a:t>
            </a:r>
            <a:r>
              <a:rPr lang="en-US" sz="1400" b="1" dirty="0" err="1"/>
              <a:t>ms</a:t>
            </a:r>
            <a:r>
              <a:rPr lang="en-US" sz="1400" b="1" dirty="0"/>
              <a:t> user plane latency is met with a number of different configurations</a:t>
            </a:r>
          </a:p>
        </p:txBody>
      </p:sp>
    </p:spTree>
    <p:extLst>
      <p:ext uri="{BB962C8B-B14F-4D97-AF65-F5344CB8AC3E}">
        <p14:creationId xmlns:p14="http://schemas.microsoft.com/office/powerpoint/2010/main" val="264897708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03E786-4F00-4C5A-9FB4-8AF6C1ABA3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25E5E-F3A5-4EE4-B606-E9E71C232A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Reliability (URLLC)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00DEF7-AC35-4DDE-B31F-A0A3FB45653C}"/>
              </a:ext>
            </a:extLst>
          </p:cNvPr>
          <p:cNvSpPr/>
          <p:nvPr/>
        </p:nvSpPr>
        <p:spPr>
          <a:xfrm>
            <a:off x="354272" y="813703"/>
            <a:ext cx="5173379" cy="1169551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900"/>
              </a:spcAft>
            </a:pPr>
            <a:r>
              <a:rPr lang="en-US" sz="1400" dirty="0"/>
              <a:t>“</a:t>
            </a:r>
            <a:r>
              <a:rPr lang="en-US" sz="1400" i="1" dirty="0"/>
              <a:t>Reliability relates to the capability of transmitting a given amount of traffic within a predetermined time duration with high success probability. </a:t>
            </a:r>
            <a:r>
              <a:rPr lang="en-US" sz="1400" dirty="0"/>
              <a:t>[…] </a:t>
            </a:r>
            <a:r>
              <a:rPr lang="en-US" sz="1400" i="1" dirty="0"/>
              <a:t>The minimum </a:t>
            </a:r>
            <a:r>
              <a:rPr lang="en-US" sz="1400" b="1" i="1" dirty="0"/>
              <a:t>requirement for the reliability is 1-10</a:t>
            </a:r>
            <a:r>
              <a:rPr lang="en-US" sz="1400" b="1" i="1" baseline="30000" dirty="0"/>
              <a:t>−5 </a:t>
            </a:r>
            <a:r>
              <a:rPr lang="en-US" sz="1400" b="1" i="1" dirty="0"/>
              <a:t>success probability </a:t>
            </a:r>
            <a:r>
              <a:rPr lang="en-US" sz="1400" dirty="0"/>
              <a:t>[…] </a:t>
            </a:r>
            <a:r>
              <a:rPr lang="en-US" sz="1400" b="1" i="1" dirty="0"/>
              <a:t>within 1 </a:t>
            </a:r>
            <a:r>
              <a:rPr lang="en-US" sz="1400" b="1" i="1" dirty="0" err="1"/>
              <a:t>ms</a:t>
            </a:r>
            <a:r>
              <a:rPr lang="en-US" sz="1400" b="1" i="1" dirty="0"/>
              <a:t> in channel quality of coverage edge</a:t>
            </a:r>
            <a:r>
              <a:rPr lang="en-US" sz="1400" i="1" dirty="0"/>
              <a:t>… </a:t>
            </a:r>
            <a:r>
              <a:rPr lang="en-US" sz="1400" dirty="0"/>
              <a:t>[M.2410-0]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8BB3D3A-D922-4151-9E47-301CFBC22B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930013"/>
              </p:ext>
            </p:extLst>
          </p:nvPr>
        </p:nvGraphicFramePr>
        <p:xfrm>
          <a:off x="368810" y="2430847"/>
          <a:ext cx="3191508" cy="1463040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720436">
                  <a:extLst>
                    <a:ext uri="{9D8B030D-6E8A-4147-A177-3AD203B41FA5}">
                      <a16:colId xmlns:a16="http://schemas.microsoft.com/office/drawing/2014/main" val="2320454068"/>
                    </a:ext>
                  </a:extLst>
                </a:gridCol>
                <a:gridCol w="617768">
                  <a:extLst>
                    <a:ext uri="{9D8B030D-6E8A-4147-A177-3AD203B41FA5}">
                      <a16:colId xmlns:a16="http://schemas.microsoft.com/office/drawing/2014/main" val="2049729034"/>
                    </a:ext>
                  </a:extLst>
                </a:gridCol>
                <a:gridCol w="617768">
                  <a:extLst>
                    <a:ext uri="{9D8B030D-6E8A-4147-A177-3AD203B41FA5}">
                      <a16:colId xmlns:a16="http://schemas.microsoft.com/office/drawing/2014/main" val="234928660"/>
                    </a:ext>
                  </a:extLst>
                </a:gridCol>
                <a:gridCol w="617768">
                  <a:extLst>
                    <a:ext uri="{9D8B030D-6E8A-4147-A177-3AD203B41FA5}">
                      <a16:colId xmlns:a16="http://schemas.microsoft.com/office/drawing/2014/main" val="19304236"/>
                    </a:ext>
                  </a:extLst>
                </a:gridCol>
                <a:gridCol w="617768">
                  <a:extLst>
                    <a:ext uri="{9D8B030D-6E8A-4147-A177-3AD203B41FA5}">
                      <a16:colId xmlns:a16="http://schemas.microsoft.com/office/drawing/2014/main" val="110377744"/>
                    </a:ext>
                  </a:extLst>
                </a:gridCol>
              </a:tblGrid>
              <a:tr h="128068">
                <a:tc rowSpan="2"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Downlink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Uplink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09369"/>
                  </a:ext>
                </a:extLst>
              </a:tr>
              <a:tr h="1280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Evaluated</a:t>
                      </a:r>
                    </a:p>
                  </a:txBody>
                  <a:tcPr marL="0" marR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Passed</a:t>
                      </a:r>
                    </a:p>
                  </a:txBody>
                  <a:tcPr marL="0" marR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Evaluated</a:t>
                      </a:r>
                    </a:p>
                  </a:txBody>
                  <a:tcPr marL="0" marR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Passed</a:t>
                      </a:r>
                    </a:p>
                  </a:txBody>
                  <a:tcPr marL="0" marR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820427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NR FDD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16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16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26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26</a:t>
                      </a: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783207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NR TDD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72373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LTE FDD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363915"/>
                  </a:ext>
                </a:extLst>
              </a:tr>
              <a:tr h="128068">
                <a:tc>
                  <a:txBody>
                    <a:bodyPr/>
                    <a:lstStyle/>
                    <a:p>
                      <a:r>
                        <a:rPr lang="en-US" sz="1000" dirty="0"/>
                        <a:t>LTETDD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801696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54C781F-7E5F-40B3-82F6-1A5F93F97FE3}"/>
              </a:ext>
            </a:extLst>
          </p:cNvPr>
          <p:cNvSpPr txBox="1"/>
          <p:nvPr/>
        </p:nvSpPr>
        <p:spPr>
          <a:xfrm>
            <a:off x="603013" y="2238615"/>
            <a:ext cx="2723101" cy="192232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Number of configurations evaluated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31985D1-3AEA-4840-BBC0-1BBE78B224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297644"/>
              </p:ext>
            </p:extLst>
          </p:nvPr>
        </p:nvGraphicFramePr>
        <p:xfrm>
          <a:off x="3881006" y="2434758"/>
          <a:ext cx="4549557" cy="1584960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val="652579840"/>
                    </a:ext>
                  </a:extLst>
                </a:gridCol>
                <a:gridCol w="892486">
                  <a:extLst>
                    <a:ext uri="{9D8B030D-6E8A-4147-A177-3AD203B41FA5}">
                      <a16:colId xmlns:a16="http://schemas.microsoft.com/office/drawing/2014/main" val="1653535768"/>
                    </a:ext>
                  </a:extLst>
                </a:gridCol>
                <a:gridCol w="525071">
                  <a:extLst>
                    <a:ext uri="{9D8B030D-6E8A-4147-A177-3AD203B41FA5}">
                      <a16:colId xmlns:a16="http://schemas.microsoft.com/office/drawing/2014/main" val="4197837676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1257019956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535604055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4013953881"/>
                    </a:ext>
                  </a:extLst>
                </a:gridCol>
              </a:tblGrid>
              <a:tr h="18092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effectLst/>
                        </a:rPr>
                        <a:t>Antenna configuration</a:t>
                      </a:r>
                      <a:endParaRPr lang="en-US" sz="800" b="1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Allocation</a:t>
                      </a: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effectLst/>
                        </a:rPr>
                        <a:t>Sub-carrier spacing</a:t>
                      </a:r>
                      <a:endParaRPr lang="en-US" sz="800" b="1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effectLst/>
                        </a:rPr>
                        <a:t>Channel</a:t>
                      </a:r>
                      <a:endParaRPr lang="en-US" sz="800" b="1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Channel </a:t>
                      </a:r>
                      <a:br>
                        <a:rPr lang="en-US" sz="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Channel </a:t>
                      </a:r>
                      <a:br>
                        <a:rPr lang="en-US" sz="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4897849"/>
                  </a:ext>
                </a:extLst>
              </a:tr>
              <a:tr h="1635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b="0" dirty="0">
                          <a:effectLst/>
                        </a:rPr>
                        <a:t>2x2 SU-MIMO</a:t>
                      </a:r>
                      <a:endParaRPr lang="en-US" sz="800" b="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 symbols, </a:t>
                      </a:r>
                      <a:b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slot aggregation</a:t>
                      </a: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60 kHz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NLOS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99.999899%</a:t>
                      </a:r>
                      <a:endParaRPr lang="en-US" sz="8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99.99991%</a:t>
                      </a:r>
                      <a:endParaRPr lang="en-US" sz="8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5608" marR="55608" marT="0" marB="0" anchor="ctr"/>
                </a:tc>
                <a:extLst>
                  <a:ext uri="{0D108BD9-81ED-4DB2-BD59-A6C34878D82A}">
                    <a16:rowId xmlns:a16="http://schemas.microsoft.com/office/drawing/2014/main" val="969296590"/>
                  </a:ext>
                </a:extLst>
              </a:tr>
              <a:tr h="1635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b="0" dirty="0">
                          <a:effectLst/>
                        </a:rPr>
                        <a:t>2x2 SU-MIMO</a:t>
                      </a:r>
                      <a:endParaRPr lang="en-US" sz="800" b="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symbols, </a:t>
                      </a:r>
                      <a:b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HARQ re-</a:t>
                      </a:r>
                      <a:r>
                        <a:rPr lang="en-US" sz="800" b="0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tx</a:t>
                      </a:r>
                      <a:endParaRPr lang="en-US" sz="800" b="0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30 kHz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NLOS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99.999898%</a:t>
                      </a:r>
                      <a:endParaRPr lang="en-US" sz="8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99.99995%</a:t>
                      </a:r>
                      <a:endParaRPr lang="en-US" sz="8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5608" marR="55608" marT="0" marB="0" anchor="ctr"/>
                </a:tc>
                <a:extLst>
                  <a:ext uri="{0D108BD9-81ED-4DB2-BD59-A6C34878D82A}">
                    <a16:rowId xmlns:a16="http://schemas.microsoft.com/office/drawing/2014/main" val="693196993"/>
                  </a:ext>
                </a:extLst>
              </a:tr>
              <a:tr h="1635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b="0" dirty="0">
                          <a:effectLst/>
                        </a:rPr>
                        <a:t>2x2 SU-MIMO</a:t>
                      </a:r>
                      <a:endParaRPr lang="en-US" sz="800" b="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symbols, </a:t>
                      </a:r>
                      <a:b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one shot</a:t>
                      </a: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30 kHz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NLOS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00B050"/>
                          </a:solidFill>
                          <a:effectLst/>
                        </a:rPr>
                        <a:t>99.99971%</a:t>
                      </a:r>
                      <a:endParaRPr lang="en-US" sz="80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99.99969%</a:t>
                      </a:r>
                      <a:endParaRPr lang="en-US" sz="8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5608" marR="55608" marT="0" marB="0" anchor="ctr"/>
                </a:tc>
                <a:extLst>
                  <a:ext uri="{0D108BD9-81ED-4DB2-BD59-A6C34878D82A}">
                    <a16:rowId xmlns:a16="http://schemas.microsoft.com/office/drawing/2014/main" val="2366895290"/>
                  </a:ext>
                </a:extLst>
              </a:tr>
              <a:tr h="1362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b="0" dirty="0">
                          <a:effectLst/>
                        </a:rPr>
                        <a:t>2x4 SU-MIMO</a:t>
                      </a:r>
                      <a:endParaRPr lang="en-US" sz="800" b="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 symbols, </a:t>
                      </a:r>
                      <a:b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one shot</a:t>
                      </a: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30 kHz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NLOS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&gt;99.9999%</a:t>
                      </a:r>
                      <a:endParaRPr lang="en-US" sz="800" b="1" dirty="0">
                        <a:solidFill>
                          <a:srgbClr val="00B050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&gt;99.9999%</a:t>
                      </a:r>
                      <a:endParaRPr lang="en-US" sz="800" b="1" dirty="0">
                        <a:solidFill>
                          <a:srgbClr val="00B050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extLst>
                  <a:ext uri="{0D108BD9-81ED-4DB2-BD59-A6C34878D82A}">
                    <a16:rowId xmlns:a16="http://schemas.microsoft.com/office/drawing/2014/main" val="1837481032"/>
                  </a:ext>
                </a:extLst>
              </a:tr>
              <a:tr h="1635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b="0" dirty="0">
                          <a:effectLst/>
                        </a:rPr>
                        <a:t>32x8 SU-MIMO</a:t>
                      </a:r>
                      <a:endParaRPr lang="en-US" sz="800" b="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 symbols, </a:t>
                      </a:r>
                      <a:b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8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one shot</a:t>
                      </a: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30 kHz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chemeClr val="bg1"/>
                          </a:solidFill>
                          <a:effectLst/>
                        </a:rPr>
                        <a:t>NLOS</a:t>
                      </a:r>
                      <a:endParaRPr lang="en-US" sz="8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  <a:effectLst/>
                        </a:rPr>
                        <a:t>99.9999%</a:t>
                      </a:r>
                      <a:endParaRPr lang="en-US" sz="800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5608" marR="5560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800" b="1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endParaRPr lang="en-US" sz="800" b="1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608" marR="55608" marT="0" marB="0" anchor="ctr"/>
                </a:tc>
                <a:extLst>
                  <a:ext uri="{0D108BD9-81ED-4DB2-BD59-A6C34878D82A}">
                    <a16:rowId xmlns:a16="http://schemas.microsoft.com/office/drawing/2014/main" val="4262972268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5ABB38E-676C-49A6-A11B-6CA4BDC1BEEA}"/>
              </a:ext>
            </a:extLst>
          </p:cNvPr>
          <p:cNvSpPr/>
          <p:nvPr/>
        </p:nvSpPr>
        <p:spPr>
          <a:xfrm>
            <a:off x="354272" y="4271784"/>
            <a:ext cx="8435457" cy="3843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400" b="1" dirty="0"/>
              <a:t>Requirement of 99.999% reliability within 1 </a:t>
            </a:r>
            <a:r>
              <a:rPr lang="en-US" sz="1400" b="1" dirty="0" err="1"/>
              <a:t>ms</a:t>
            </a:r>
            <a:r>
              <a:rPr lang="en-US" sz="1400" b="1" dirty="0"/>
              <a:t> packet delivery is met in all evaluated configurations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3A04D0-0D6B-4261-8983-2CB9F6C15B47}"/>
              </a:ext>
            </a:extLst>
          </p:cNvPr>
          <p:cNvSpPr txBox="1"/>
          <p:nvPr/>
        </p:nvSpPr>
        <p:spPr>
          <a:xfrm>
            <a:off x="3794521" y="2238615"/>
            <a:ext cx="4711126" cy="192232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Example: 9 NR FDD DL configurations at 4 GHz (</a:t>
            </a:r>
            <a:r>
              <a:rPr lang="en-US" sz="1200" b="1" dirty="0" err="1">
                <a:solidFill>
                  <a:schemeClr val="tx2"/>
                </a:solidFill>
              </a:rPr>
              <a:t>ms</a:t>
            </a:r>
            <a:r>
              <a:rPr lang="en-US" sz="1200" b="1" dirty="0">
                <a:solidFill>
                  <a:schemeClr val="tx2"/>
                </a:solidFill>
              </a:rPr>
              <a:t>)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017FDC-28DA-49AC-A9CE-D8AA1BA3D051}"/>
              </a:ext>
            </a:extLst>
          </p:cNvPr>
          <p:cNvSpPr/>
          <p:nvPr/>
        </p:nvSpPr>
        <p:spPr>
          <a:xfrm>
            <a:off x="5782033" y="809792"/>
            <a:ext cx="2944367" cy="1169551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900"/>
              </a:spcAft>
            </a:pPr>
            <a:r>
              <a:rPr lang="en-US" sz="1400" dirty="0"/>
              <a:t>“</a:t>
            </a:r>
            <a:r>
              <a:rPr lang="en-US" sz="1400" i="1" dirty="0"/>
              <a:t>It is sufficient to fulfil the requirement in either downlink or uplink, using either NLOS or LOS channel conditions.”  </a:t>
            </a:r>
            <a:br>
              <a:rPr lang="en-US" sz="1400" i="1" dirty="0"/>
            </a:br>
            <a:r>
              <a:rPr lang="en-US" sz="1400" dirty="0"/>
              <a:t>[M.2412-0]</a:t>
            </a:r>
          </a:p>
        </p:txBody>
      </p:sp>
    </p:spTree>
    <p:extLst>
      <p:ext uri="{BB962C8B-B14F-4D97-AF65-F5344CB8AC3E}">
        <p14:creationId xmlns:p14="http://schemas.microsoft.com/office/powerpoint/2010/main" val="151308448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03E786-4F00-4C5A-9FB4-8AF6C1ABA3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25E5E-F3A5-4EE4-B606-E9E71C232A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Mobility interruption time (URLLC)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987D37-4264-4375-9986-A56FCBC61E76}"/>
              </a:ext>
            </a:extLst>
          </p:cNvPr>
          <p:cNvSpPr/>
          <p:nvPr/>
        </p:nvSpPr>
        <p:spPr>
          <a:xfrm>
            <a:off x="578653" y="2266755"/>
            <a:ext cx="3761509" cy="192231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Aft>
                <a:spcPts val="300"/>
              </a:spcAft>
              <a:buSzPct val="100000"/>
            </a:pPr>
            <a:endParaRPr lang="en-US" sz="1200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8D9C61E-F6BC-4AF0-8959-2DD7FEA03E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075FA87-33EB-49DE-868D-D8891F74C5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5849653"/>
              </p:ext>
            </p:extLst>
          </p:nvPr>
        </p:nvGraphicFramePr>
        <p:xfrm>
          <a:off x="637767" y="2389728"/>
          <a:ext cx="3610841" cy="17993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" r:id="rId3" imgW="6514628" imgH="3790274" progId="Visio.Drawing.11">
                  <p:embed/>
                </p:oleObj>
              </mc:Choice>
              <mc:Fallback>
                <p:oleObj r:id="rId3" imgW="6514628" imgH="3790274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7767" y="2389728"/>
                        <a:ext cx="3610841" cy="17993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B7A8B187-7061-4FC3-B831-908433D04E51}"/>
              </a:ext>
            </a:extLst>
          </p:cNvPr>
          <p:cNvSpPr/>
          <p:nvPr/>
        </p:nvSpPr>
        <p:spPr>
          <a:xfrm>
            <a:off x="290943" y="783162"/>
            <a:ext cx="4683702" cy="1169551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900"/>
              </a:spcAft>
            </a:pPr>
            <a:r>
              <a:rPr lang="en-US" sz="1400" dirty="0"/>
              <a:t>“</a:t>
            </a:r>
            <a:r>
              <a:rPr lang="en-US" sz="1400" i="1" dirty="0"/>
              <a:t>Mobility interruption time is the shortest time duration supported by the system during which a user terminal cannot exchange user plane packets with any base station during transitions.</a:t>
            </a:r>
            <a:r>
              <a:rPr lang="en-US" sz="1400" dirty="0"/>
              <a:t>[…]</a:t>
            </a:r>
            <a:r>
              <a:rPr lang="en-US" sz="1400" i="1" dirty="0"/>
              <a:t>The minimum </a:t>
            </a:r>
            <a:r>
              <a:rPr lang="en-US" sz="1400" b="1" i="1" dirty="0"/>
              <a:t>requirement for mobility interruption time is 0 </a:t>
            </a:r>
            <a:r>
              <a:rPr lang="en-US" sz="1400" b="1" i="1" dirty="0" err="1"/>
              <a:t>ms</a:t>
            </a:r>
            <a:r>
              <a:rPr lang="en-US" sz="1400" i="1" dirty="0" err="1"/>
              <a:t>.</a:t>
            </a:r>
            <a:r>
              <a:rPr lang="en-US" sz="1400" dirty="0"/>
              <a:t>” [M.2410-0]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3E6147-C313-4C7A-B786-070D7BD97383}"/>
              </a:ext>
            </a:extLst>
          </p:cNvPr>
          <p:cNvSpPr/>
          <p:nvPr/>
        </p:nvSpPr>
        <p:spPr>
          <a:xfrm>
            <a:off x="5059396" y="783162"/>
            <a:ext cx="3730334" cy="1169551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hangingPunct="0"/>
            <a:r>
              <a:rPr lang="en-GB" sz="1400" dirty="0"/>
              <a:t>“</a:t>
            </a:r>
            <a:r>
              <a:rPr lang="en-US" sz="1400" i="1" dirty="0"/>
              <a:t>The procedure of exchanging user plane packets with base stations during transitions shall be described based on the proposed technology including the functions and the timing involved.</a:t>
            </a:r>
            <a:r>
              <a:rPr lang="en-GB" sz="1400" dirty="0"/>
              <a:t>” [M.2412-0]</a:t>
            </a:r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171A81-E421-4595-9846-925D0DDED626}"/>
              </a:ext>
            </a:extLst>
          </p:cNvPr>
          <p:cNvSpPr txBox="1"/>
          <p:nvPr/>
        </p:nvSpPr>
        <p:spPr>
          <a:xfrm>
            <a:off x="344857" y="2077681"/>
            <a:ext cx="4229100" cy="192232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DC mobility procedure (</a:t>
            </a:r>
            <a:r>
              <a:rPr lang="en-US" sz="1200" b="1" dirty="0" err="1">
                <a:solidFill>
                  <a:schemeClr val="tx2"/>
                </a:solidFill>
              </a:rPr>
              <a:t>Scell</a:t>
            </a:r>
            <a:r>
              <a:rPr lang="en-US" sz="1200" b="1" dirty="0">
                <a:solidFill>
                  <a:schemeClr val="tx2"/>
                </a:solidFill>
              </a:rPr>
              <a:t> addition)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7B19788-22BC-4D14-A89A-FA75D20580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400223"/>
              </p:ext>
            </p:extLst>
          </p:nvPr>
        </p:nvGraphicFramePr>
        <p:xfrm>
          <a:off x="5059395" y="2389728"/>
          <a:ext cx="3730334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5167">
                  <a:extLst>
                    <a:ext uri="{9D8B030D-6E8A-4147-A177-3AD203B41FA5}">
                      <a16:colId xmlns:a16="http://schemas.microsoft.com/office/drawing/2014/main" val="1350856565"/>
                    </a:ext>
                  </a:extLst>
                </a:gridCol>
                <a:gridCol w="1865167">
                  <a:extLst>
                    <a:ext uri="{9D8B030D-6E8A-4147-A177-3AD203B41FA5}">
                      <a16:colId xmlns:a16="http://schemas.microsoft.com/office/drawing/2014/main" val="1745411070"/>
                    </a:ext>
                  </a:extLst>
                </a:gridCol>
              </a:tblGrid>
              <a:tr h="246169">
                <a:tc>
                  <a:txBody>
                    <a:bodyPr/>
                    <a:lstStyle/>
                    <a:p>
                      <a:r>
                        <a:rPr lang="en-US" sz="1400" dirty="0"/>
                        <a:t>Technical feature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Meets requirement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465439"/>
                  </a:ext>
                </a:extLst>
              </a:tr>
              <a:tr h="246169">
                <a:tc>
                  <a:txBody>
                    <a:bodyPr/>
                    <a:lstStyle/>
                    <a:p>
                      <a:r>
                        <a:rPr lang="en-US" sz="1400" dirty="0"/>
                        <a:t>NR beam mobility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5083499"/>
                  </a:ext>
                </a:extLst>
              </a:tr>
              <a:tr h="246169">
                <a:tc>
                  <a:txBody>
                    <a:bodyPr/>
                    <a:lstStyle/>
                    <a:p>
                      <a:r>
                        <a:rPr lang="en-US" sz="1400" dirty="0"/>
                        <a:t>NR CA mobility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887059"/>
                  </a:ext>
                </a:extLst>
              </a:tr>
              <a:tr h="246169">
                <a:tc>
                  <a:txBody>
                    <a:bodyPr/>
                    <a:lstStyle/>
                    <a:p>
                      <a:r>
                        <a:rPr lang="en-US" sz="1400" dirty="0"/>
                        <a:t>LTE </a:t>
                      </a:r>
                      <a:r>
                        <a:rPr lang="en-US" sz="1400" dirty="0" err="1"/>
                        <a:t>Pcell</a:t>
                      </a:r>
                      <a:r>
                        <a:rPr lang="en-US" sz="1400" dirty="0"/>
                        <a:t> mobility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8282248"/>
                  </a:ext>
                </a:extLst>
              </a:tr>
              <a:tr h="246169">
                <a:tc>
                  <a:txBody>
                    <a:bodyPr/>
                    <a:lstStyle/>
                    <a:p>
                      <a:r>
                        <a:rPr lang="en-US" sz="1400" dirty="0"/>
                        <a:t>LTE DC mobility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833410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A28A37BB-954C-4140-B15B-85787AE61AEE}"/>
              </a:ext>
            </a:extLst>
          </p:cNvPr>
          <p:cNvSpPr/>
          <p:nvPr/>
        </p:nvSpPr>
        <p:spPr>
          <a:xfrm>
            <a:off x="354272" y="4271784"/>
            <a:ext cx="8435457" cy="3843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400" b="1" dirty="0"/>
              <a:t>Requirement of zero </a:t>
            </a:r>
            <a:r>
              <a:rPr lang="en-US" sz="1400" b="1" dirty="0" err="1"/>
              <a:t>ms</a:t>
            </a:r>
            <a:r>
              <a:rPr lang="en-US" sz="1400" b="1" dirty="0"/>
              <a:t> mobility interruption time is met</a:t>
            </a:r>
          </a:p>
        </p:txBody>
      </p:sp>
    </p:spTree>
    <p:extLst>
      <p:ext uri="{BB962C8B-B14F-4D97-AF65-F5344CB8AC3E}">
        <p14:creationId xmlns:p14="http://schemas.microsoft.com/office/powerpoint/2010/main" val="384029901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03E786-4F00-4C5A-9FB4-8AF6C1ABA3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RWS-180019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25E5E-F3A5-4EE4-B606-E9E71C232A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Connection density (</a:t>
            </a:r>
            <a:r>
              <a:rPr lang="en-US" dirty="0" err="1"/>
              <a:t>mMTC</a:t>
            </a:r>
            <a:r>
              <a:rPr lang="en-US" dirty="0"/>
              <a:t>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C4022AC-C03D-4503-A115-FB1F09A0A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5009228"/>
              </p:ext>
            </p:extLst>
          </p:nvPr>
        </p:nvGraphicFramePr>
        <p:xfrm>
          <a:off x="1082595" y="2429448"/>
          <a:ext cx="6672276" cy="16154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19577">
                  <a:extLst>
                    <a:ext uri="{9D8B030D-6E8A-4147-A177-3AD203B41FA5}">
                      <a16:colId xmlns:a16="http://schemas.microsoft.com/office/drawing/2014/main" val="4192686181"/>
                    </a:ext>
                  </a:extLst>
                </a:gridCol>
                <a:gridCol w="919577">
                  <a:extLst>
                    <a:ext uri="{9D8B030D-6E8A-4147-A177-3AD203B41FA5}">
                      <a16:colId xmlns:a16="http://schemas.microsoft.com/office/drawing/2014/main" val="1442657147"/>
                    </a:ext>
                  </a:extLst>
                </a:gridCol>
                <a:gridCol w="919577">
                  <a:extLst>
                    <a:ext uri="{9D8B030D-6E8A-4147-A177-3AD203B41FA5}">
                      <a16:colId xmlns:a16="http://schemas.microsoft.com/office/drawing/2014/main" val="2501878267"/>
                    </a:ext>
                  </a:extLst>
                </a:gridCol>
                <a:gridCol w="655030">
                  <a:extLst>
                    <a:ext uri="{9D8B030D-6E8A-4147-A177-3AD203B41FA5}">
                      <a16:colId xmlns:a16="http://schemas.microsoft.com/office/drawing/2014/main" val="373067900"/>
                    </a:ext>
                  </a:extLst>
                </a:gridCol>
                <a:gridCol w="880765">
                  <a:extLst>
                    <a:ext uri="{9D8B030D-6E8A-4147-A177-3AD203B41FA5}">
                      <a16:colId xmlns:a16="http://schemas.microsoft.com/office/drawing/2014/main" val="848889892"/>
                    </a:ext>
                  </a:extLst>
                </a:gridCol>
                <a:gridCol w="749285">
                  <a:extLst>
                    <a:ext uri="{9D8B030D-6E8A-4147-A177-3AD203B41FA5}">
                      <a16:colId xmlns:a16="http://schemas.microsoft.com/office/drawing/2014/main" val="1977847813"/>
                    </a:ext>
                  </a:extLst>
                </a:gridCol>
                <a:gridCol w="879180">
                  <a:extLst>
                    <a:ext uri="{9D8B030D-6E8A-4147-A177-3AD203B41FA5}">
                      <a16:colId xmlns:a16="http://schemas.microsoft.com/office/drawing/2014/main" val="3293382858"/>
                    </a:ext>
                  </a:extLst>
                </a:gridCol>
                <a:gridCol w="749285">
                  <a:extLst>
                    <a:ext uri="{9D8B030D-6E8A-4147-A177-3AD203B41FA5}">
                      <a16:colId xmlns:a16="http://schemas.microsoft.com/office/drawing/2014/main" val="2090825928"/>
                    </a:ext>
                  </a:extLst>
                </a:gridCol>
              </a:tblGrid>
              <a:tr h="119114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Technical feature</a:t>
                      </a:r>
                      <a:endParaRPr lang="en-US" sz="105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ISD (m)</a:t>
                      </a:r>
                      <a:endParaRPr lang="en-US" sz="105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Scheme and antenna config.</a:t>
                      </a:r>
                      <a:endParaRPr lang="en-US" sz="105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Sub-carrier spacing</a:t>
                      </a:r>
                      <a:endParaRPr lang="en-US" sz="1050" b="1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10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Channel model A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ctr" defTabSz="6858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10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Channel model B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745618"/>
                  </a:ext>
                </a:extLst>
              </a:tr>
              <a:tr h="35734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effectLst/>
                        </a:rPr>
                        <a:t>Connection density (device/km</a:t>
                      </a:r>
                      <a:r>
                        <a:rPr lang="en-GB" sz="1000" baseline="300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r>
                        <a:rPr lang="en-GB" sz="10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effectLst/>
                        </a:rPr>
                        <a:t>Required bandwidth (kHz)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effectLst/>
                        </a:rPr>
                        <a:t>Connection density (device/km</a:t>
                      </a:r>
                      <a:r>
                        <a:rPr lang="en-GB" sz="1000" baseline="300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r>
                        <a:rPr lang="en-GB" sz="10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effectLst/>
                        </a:rPr>
                        <a:t>Required bandwidth (kHz)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988716"/>
                  </a:ext>
                </a:extLst>
              </a:tr>
              <a:tr h="123378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>
                          <a:solidFill>
                            <a:schemeClr val="bg1"/>
                          </a:solidFill>
                          <a:effectLst/>
                        </a:rPr>
                        <a:t>NR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>
                          <a:solidFill>
                            <a:schemeClr val="bg1"/>
                          </a:solidFill>
                          <a:effectLst/>
                        </a:rPr>
                        <a:t>500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>
                          <a:solidFill>
                            <a:schemeClr val="bg1"/>
                          </a:solidFill>
                          <a:effectLst/>
                        </a:rPr>
                        <a:t>1x2 SIMO OFDMA 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effectLst/>
                        </a:rPr>
                        <a:t>15 kHz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>
                          <a:solidFill>
                            <a:srgbClr val="00B050"/>
                          </a:solidFill>
                          <a:effectLst/>
                        </a:rPr>
                        <a:t>35,569,150</a:t>
                      </a:r>
                      <a:endParaRPr lang="en-US" sz="1100" b="1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180</a:t>
                      </a:r>
                      <a:endParaRPr lang="en-US" sz="105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>
                          <a:solidFill>
                            <a:srgbClr val="00B050"/>
                          </a:solidFill>
                          <a:effectLst/>
                        </a:rPr>
                        <a:t>35,082,937</a:t>
                      </a:r>
                      <a:endParaRPr lang="en-US" sz="1100" b="1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180</a:t>
                      </a:r>
                      <a:endParaRPr lang="en-US" sz="105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02709279"/>
                  </a:ext>
                </a:extLst>
              </a:tr>
              <a:tr h="119114"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>
                          <a:solidFill>
                            <a:schemeClr val="bg1"/>
                          </a:solidFill>
                          <a:effectLst/>
                        </a:rPr>
                        <a:t>1732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>
                          <a:solidFill>
                            <a:srgbClr val="00B050"/>
                          </a:solidFill>
                          <a:effectLst/>
                        </a:rPr>
                        <a:t>1,267,406</a:t>
                      </a:r>
                      <a:endParaRPr lang="en-US" sz="1100" b="1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 dirty="0">
                          <a:solidFill>
                            <a:srgbClr val="00B050"/>
                          </a:solidFill>
                          <a:effectLst/>
                        </a:rPr>
                        <a:t>1,529,707</a:t>
                      </a:r>
                      <a:endParaRPr lang="en-US" sz="1100" b="1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6198098"/>
                  </a:ext>
                </a:extLst>
              </a:tr>
              <a:tr h="123378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>
                          <a:solidFill>
                            <a:schemeClr val="bg1"/>
                          </a:solidFill>
                          <a:effectLst/>
                        </a:rPr>
                        <a:t>NB-</a:t>
                      </a:r>
                      <a:r>
                        <a:rPr lang="es-ES" sz="1000" dirty="0" err="1">
                          <a:solidFill>
                            <a:schemeClr val="bg1"/>
                          </a:solidFill>
                          <a:effectLst/>
                        </a:rPr>
                        <a:t>IoT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>
                          <a:solidFill>
                            <a:schemeClr val="bg1"/>
                          </a:solidFill>
                          <a:effectLst/>
                        </a:rPr>
                        <a:t>500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>
                          <a:solidFill>
                            <a:schemeClr val="bg1"/>
                          </a:solidFill>
                          <a:effectLst/>
                        </a:rPr>
                        <a:t>1x2 SIMO 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effectLst/>
                        </a:rPr>
                        <a:t>15 kHz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>
                          <a:solidFill>
                            <a:srgbClr val="00B050"/>
                          </a:solidFill>
                          <a:effectLst/>
                        </a:rPr>
                        <a:t>43,691,789</a:t>
                      </a:r>
                      <a:endParaRPr lang="en-US" sz="1100" b="1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180</a:t>
                      </a:r>
                      <a:endParaRPr lang="en-US" sz="105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>
                          <a:solidFill>
                            <a:srgbClr val="00B050"/>
                          </a:solidFill>
                          <a:effectLst/>
                        </a:rPr>
                        <a:t>43,626,653</a:t>
                      </a:r>
                      <a:endParaRPr lang="en-US" sz="1100" b="1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180</a:t>
                      </a:r>
                      <a:endParaRPr lang="en-US" sz="105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223222"/>
                  </a:ext>
                </a:extLst>
              </a:tr>
              <a:tr h="119114"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>
                          <a:solidFill>
                            <a:schemeClr val="bg1"/>
                          </a:solidFill>
                          <a:effectLst/>
                        </a:rPr>
                        <a:t>1732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>
                          <a:solidFill>
                            <a:srgbClr val="00B050"/>
                          </a:solidFill>
                          <a:effectLst/>
                        </a:rPr>
                        <a:t>2,335,319</a:t>
                      </a:r>
                      <a:endParaRPr lang="en-US" sz="1100" b="1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 dirty="0">
                          <a:solidFill>
                            <a:srgbClr val="00B050"/>
                          </a:solidFill>
                          <a:effectLst/>
                        </a:rPr>
                        <a:t>2,376,936</a:t>
                      </a:r>
                      <a:endParaRPr lang="en-US" sz="1100" b="1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28566761"/>
                  </a:ext>
                </a:extLst>
              </a:tr>
              <a:tr h="123378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 err="1">
                          <a:solidFill>
                            <a:schemeClr val="bg1"/>
                          </a:solidFill>
                          <a:effectLst/>
                        </a:rPr>
                        <a:t>eMTC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>
                          <a:solidFill>
                            <a:schemeClr val="bg1"/>
                          </a:solidFill>
                          <a:effectLst/>
                        </a:rPr>
                        <a:t>500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>
                          <a:solidFill>
                            <a:schemeClr val="bg1"/>
                          </a:solidFill>
                          <a:effectLst/>
                        </a:rPr>
                        <a:t>1x2 SIMO 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effectLst/>
                        </a:rPr>
                        <a:t>15 kHz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>
                          <a:solidFill>
                            <a:srgbClr val="00B050"/>
                          </a:solidFill>
                          <a:effectLst/>
                        </a:rPr>
                        <a:t>35,235,516</a:t>
                      </a:r>
                      <a:endParaRPr lang="en-US" sz="1100" b="1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180</a:t>
                      </a:r>
                      <a:endParaRPr lang="en-US" sz="105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>
                          <a:solidFill>
                            <a:srgbClr val="00B050"/>
                          </a:solidFill>
                          <a:effectLst/>
                        </a:rPr>
                        <a:t>34,884,438</a:t>
                      </a:r>
                      <a:endParaRPr lang="en-US" sz="1100" b="1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180</a:t>
                      </a:r>
                      <a:endParaRPr lang="en-US" sz="105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6943135"/>
                  </a:ext>
                </a:extLst>
              </a:tr>
              <a:tr h="119114"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1000" dirty="0">
                          <a:solidFill>
                            <a:schemeClr val="bg1"/>
                          </a:solidFill>
                          <a:effectLst/>
                        </a:rPr>
                        <a:t>1732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 dirty="0">
                          <a:solidFill>
                            <a:srgbClr val="00B050"/>
                          </a:solidFill>
                          <a:effectLst/>
                        </a:rPr>
                        <a:t>1,212,909</a:t>
                      </a:r>
                      <a:endParaRPr lang="en-US" sz="1100" b="1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000" b="1" dirty="0">
                          <a:solidFill>
                            <a:srgbClr val="00B050"/>
                          </a:solidFill>
                          <a:effectLst/>
                        </a:rPr>
                        <a:t>1,511,989</a:t>
                      </a:r>
                      <a:endParaRPr lang="en-US" sz="1100" b="1" dirty="0">
                        <a:solidFill>
                          <a:srgbClr val="00B050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6171199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876D4BF-E250-44E9-9C8A-3188F3781687}"/>
              </a:ext>
            </a:extLst>
          </p:cNvPr>
          <p:cNvSpPr txBox="1"/>
          <p:nvPr/>
        </p:nvSpPr>
        <p:spPr>
          <a:xfrm>
            <a:off x="2395594" y="2156866"/>
            <a:ext cx="4229100" cy="192232"/>
          </a:xfrm>
          <a:prstGeom prst="rect">
            <a:avLst/>
          </a:prstGeom>
          <a:noFill/>
        </p:spPr>
        <p:txBody>
          <a:bodyPr wrap="none" lIns="72000" tIns="72000" rIns="72000" bIns="72000" rtlCol="0" anchor="ctr"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200" b="1" dirty="0">
                <a:solidFill>
                  <a:schemeClr val="tx2"/>
                </a:solidFill>
              </a:rPr>
              <a:t>Connection density evaluation results (full buffer method)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10E4F0-142E-41FB-AB42-F057AB68D5EA}"/>
              </a:ext>
            </a:extLst>
          </p:cNvPr>
          <p:cNvSpPr/>
          <p:nvPr/>
        </p:nvSpPr>
        <p:spPr>
          <a:xfrm>
            <a:off x="354272" y="735782"/>
            <a:ext cx="4025223" cy="1169551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spcAft>
                <a:spcPts val="900"/>
              </a:spcAft>
            </a:pPr>
            <a:r>
              <a:rPr lang="en-US" sz="1400" dirty="0"/>
              <a:t>“</a:t>
            </a:r>
            <a:r>
              <a:rPr lang="en-US" sz="1400" i="1" dirty="0"/>
              <a:t>Connection density is the total number of devices fulfilling a specific quality of service (QoS) per unit area (per km</a:t>
            </a:r>
            <a:r>
              <a:rPr lang="en-US" sz="1400" i="1" baseline="30000" dirty="0"/>
              <a:t>2</a:t>
            </a:r>
            <a:r>
              <a:rPr lang="en-US" sz="1400" i="1" dirty="0"/>
              <a:t>). </a:t>
            </a:r>
            <a:r>
              <a:rPr lang="en-US" sz="1400" dirty="0"/>
              <a:t>[…] </a:t>
            </a:r>
            <a:r>
              <a:rPr lang="en-US" sz="1400" i="1" dirty="0"/>
              <a:t>The minimum requirement for connection density is </a:t>
            </a:r>
            <a:r>
              <a:rPr lang="en-US" sz="1400" b="1" i="1" dirty="0"/>
              <a:t>1 000 000 devices per km</a:t>
            </a:r>
            <a:r>
              <a:rPr lang="en-US" sz="1400" b="1" i="1" baseline="30000" dirty="0"/>
              <a:t>2</a:t>
            </a:r>
            <a:r>
              <a:rPr lang="en-US" sz="1400" i="1" dirty="0"/>
              <a:t>. </a:t>
            </a:r>
            <a:r>
              <a:rPr lang="en-US" sz="1400" dirty="0"/>
              <a:t>” [M.2410-0]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9E6D34-55C4-481A-9384-F1AD438E5D34}"/>
              </a:ext>
            </a:extLst>
          </p:cNvPr>
          <p:cNvSpPr/>
          <p:nvPr/>
        </p:nvSpPr>
        <p:spPr>
          <a:xfrm>
            <a:off x="4640752" y="736782"/>
            <a:ext cx="4148977" cy="1169551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hangingPunct="0"/>
            <a:r>
              <a:rPr lang="en-GB" sz="1400" dirty="0"/>
              <a:t>“</a:t>
            </a:r>
            <a:r>
              <a:rPr lang="en-GB" sz="1400" i="1" dirty="0"/>
              <a:t>The requirement is fulfilled if the 99</a:t>
            </a:r>
            <a:r>
              <a:rPr lang="en-GB" sz="1400" i="1" baseline="30000" dirty="0"/>
              <a:t>th</a:t>
            </a:r>
            <a:r>
              <a:rPr lang="en-GB" sz="1400" i="1" dirty="0"/>
              <a:t> percentile of the delay per user </a:t>
            </a:r>
            <a:r>
              <a:rPr lang="en-GB" sz="1400" dirty="0"/>
              <a:t>D</a:t>
            </a:r>
            <a:r>
              <a:rPr lang="en-GB" sz="1400" i="1" baseline="-25000" dirty="0"/>
              <a:t>i</a:t>
            </a:r>
            <a:r>
              <a:rPr lang="en-GB" sz="1400" i="1" dirty="0"/>
              <a:t> is less than or equal to 10s, and the connection density is greater than or equal to the connection density requirement... </a:t>
            </a:r>
            <a:r>
              <a:rPr lang="en-GB" sz="1400" dirty="0"/>
              <a:t>” [M.2412-0]</a:t>
            </a:r>
            <a:endParaRPr lang="en-US" sz="1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DE7BE8-F678-42FC-ABA7-BB18F65C92A8}"/>
              </a:ext>
            </a:extLst>
          </p:cNvPr>
          <p:cNvSpPr/>
          <p:nvPr/>
        </p:nvSpPr>
        <p:spPr>
          <a:xfrm>
            <a:off x="354272" y="4271784"/>
            <a:ext cx="8435457" cy="3843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  <a:buSzPct val="100000"/>
            </a:pPr>
            <a:r>
              <a:rPr lang="en-US" sz="1400" b="1" dirty="0"/>
              <a:t>Requirement of 1 000 000 devices/km</a:t>
            </a:r>
            <a:r>
              <a:rPr lang="en-US" sz="1400" b="1" baseline="30000" dirty="0"/>
              <a:t>2</a:t>
            </a:r>
            <a:r>
              <a:rPr lang="en-US" sz="1400" b="1" dirty="0"/>
              <a:t> is met in all evaluated cases </a:t>
            </a:r>
          </a:p>
        </p:txBody>
      </p:sp>
    </p:spTree>
    <p:extLst>
      <p:ext uri="{BB962C8B-B14F-4D97-AF65-F5344CB8AC3E}">
        <p14:creationId xmlns:p14="http://schemas.microsoft.com/office/powerpoint/2010/main" val="186915324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1 White Master">
  <a:themeElements>
    <a:clrScheme name="C 2018 Nokia">
      <a:dk1>
        <a:srgbClr val="124191"/>
      </a:dk1>
      <a:lt1>
        <a:srgbClr val="FFFFFF"/>
      </a:lt1>
      <a:dk2>
        <a:srgbClr val="001135"/>
      </a:dk2>
      <a:lt2>
        <a:srgbClr val="4D5766"/>
      </a:lt2>
      <a:accent1>
        <a:srgbClr val="98A2AE"/>
      </a:accent1>
      <a:accent2>
        <a:srgbClr val="BEC8D2"/>
      </a:accent2>
      <a:accent3>
        <a:srgbClr val="00C9FF"/>
      </a:accent3>
      <a:accent4>
        <a:srgbClr val="FF3154"/>
      </a:accent4>
      <a:accent5>
        <a:srgbClr val="FFFB00"/>
      </a:accent5>
      <a:accent6>
        <a:srgbClr val="4BDD33"/>
      </a:accent6>
      <a:hlink>
        <a:srgbClr val="124191"/>
      </a:hlink>
      <a:folHlink>
        <a:srgbClr val="001135"/>
      </a:folHlink>
    </a:clrScheme>
    <a:fontScheme name="Nokia 2018">
      <a:majorFont>
        <a:latin typeface="Nokia Pure Headline Light"/>
        <a:ea typeface=""/>
        <a:cs typeface=""/>
      </a:majorFont>
      <a:minorFont>
        <a:latin typeface="Nokia Pure Text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Aft>
            <a:spcPts val="300"/>
          </a:spcAft>
          <a:buSzPct val="100000"/>
          <a:defRPr sz="12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72000" tIns="72000" rIns="72000" bIns="72000" rtlCol="0">
        <a:noAutofit/>
      </a:bodyPr>
      <a:lstStyle>
        <a:defPPr algn="l">
          <a:spcAft>
            <a:spcPts val="300"/>
          </a:spcAft>
          <a:buSzPct val="100000"/>
          <a:defRPr sz="12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Nokia Pure PowerPoint.potx" id="{900A7D32-2456-461C-822E-8CF7BDA5E930}" vid="{1739F426-3B5A-4EAB-9968-604926955AA9}"/>
    </a:ext>
  </a:extLst>
</a:theme>
</file>

<file path=ppt/theme/theme2.xml><?xml version="1.0" encoding="utf-8"?>
<a:theme xmlns:a="http://schemas.openxmlformats.org/drawingml/2006/main" name="1_c 2018 Nokia">
  <a:themeElements>
    <a:clrScheme name="C 2018 Nokia">
      <a:dk1>
        <a:srgbClr val="124191"/>
      </a:dk1>
      <a:lt1>
        <a:srgbClr val="FFFFFF"/>
      </a:lt1>
      <a:dk2>
        <a:srgbClr val="001135"/>
      </a:dk2>
      <a:lt2>
        <a:srgbClr val="4D5766"/>
      </a:lt2>
      <a:accent1>
        <a:srgbClr val="98A2AE"/>
      </a:accent1>
      <a:accent2>
        <a:srgbClr val="BEC8D2"/>
      </a:accent2>
      <a:accent3>
        <a:srgbClr val="00C9FF"/>
      </a:accent3>
      <a:accent4>
        <a:srgbClr val="FF3154"/>
      </a:accent4>
      <a:accent5>
        <a:srgbClr val="FFFB00"/>
      </a:accent5>
      <a:accent6>
        <a:srgbClr val="4BDD33"/>
      </a:accent6>
      <a:hlink>
        <a:srgbClr val="124191"/>
      </a:hlink>
      <a:folHlink>
        <a:srgbClr val="001135"/>
      </a:folHlink>
    </a:clrScheme>
    <a:fontScheme name="Nokia 2018">
      <a:majorFont>
        <a:latin typeface="Nokia Pure Headline Light"/>
        <a:ea typeface=""/>
        <a:cs typeface=""/>
      </a:majorFont>
      <a:minorFont>
        <a:latin typeface="Nokia Pure Text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Aft>
            <a:spcPts val="300"/>
          </a:spcAft>
          <a:buSzPct val="100000"/>
          <a:defRPr sz="12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72000" tIns="72000" rIns="72000" bIns="72000" rtlCol="0">
        <a:noAutofit/>
      </a:bodyPr>
      <a:lstStyle>
        <a:defPPr algn="l">
          <a:spcAft>
            <a:spcPts val="300"/>
          </a:spcAft>
          <a:buSzPct val="100000"/>
          <a:defRPr sz="12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Nokia Pure PowerPoint.potx" id="{900A7D32-2456-461C-822E-8CF7BDA5E930}" vid="{8DCBB23F-4047-47FB-9A6E-B404176201C2}"/>
    </a:ext>
  </a:extLst>
</a:theme>
</file>

<file path=ppt/theme/theme3.xml><?xml version="1.0" encoding="utf-8"?>
<a:theme xmlns:a="http://schemas.openxmlformats.org/drawingml/2006/main" name="3_Blue">
  <a:themeElements>
    <a:clrScheme name="C 2018 Nokia">
      <a:dk1>
        <a:srgbClr val="124191"/>
      </a:dk1>
      <a:lt1>
        <a:srgbClr val="FFFFFF"/>
      </a:lt1>
      <a:dk2>
        <a:srgbClr val="001135"/>
      </a:dk2>
      <a:lt2>
        <a:srgbClr val="4D5766"/>
      </a:lt2>
      <a:accent1>
        <a:srgbClr val="98A2AE"/>
      </a:accent1>
      <a:accent2>
        <a:srgbClr val="BEC8D2"/>
      </a:accent2>
      <a:accent3>
        <a:srgbClr val="00C9FF"/>
      </a:accent3>
      <a:accent4>
        <a:srgbClr val="FF3154"/>
      </a:accent4>
      <a:accent5>
        <a:srgbClr val="FFFB00"/>
      </a:accent5>
      <a:accent6>
        <a:srgbClr val="4BDD33"/>
      </a:accent6>
      <a:hlink>
        <a:srgbClr val="124191"/>
      </a:hlink>
      <a:folHlink>
        <a:srgbClr val="00113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kia Pure PowerPoint.potx" id="{900A7D32-2456-461C-822E-8CF7BDA5E930}" vid="{71557DAB-B924-4A1F-B433-499BA264D20A}"/>
    </a:ext>
  </a:extLst>
</a:theme>
</file>

<file path=ppt/theme/theme4.xml><?xml version="1.0" encoding="utf-8"?>
<a:theme xmlns:a="http://schemas.openxmlformats.org/drawingml/2006/main" name="4_Blue End Slide">
  <a:themeElements>
    <a:clrScheme name="C 2018 Nokia">
      <a:dk1>
        <a:srgbClr val="124191"/>
      </a:dk1>
      <a:lt1>
        <a:srgbClr val="FFFFFF"/>
      </a:lt1>
      <a:dk2>
        <a:srgbClr val="001135"/>
      </a:dk2>
      <a:lt2>
        <a:srgbClr val="4D5766"/>
      </a:lt2>
      <a:accent1>
        <a:srgbClr val="98A2AE"/>
      </a:accent1>
      <a:accent2>
        <a:srgbClr val="BEC8D2"/>
      </a:accent2>
      <a:accent3>
        <a:srgbClr val="00C9FF"/>
      </a:accent3>
      <a:accent4>
        <a:srgbClr val="FF3154"/>
      </a:accent4>
      <a:accent5>
        <a:srgbClr val="FFFB00"/>
      </a:accent5>
      <a:accent6>
        <a:srgbClr val="4BDD33"/>
      </a:accent6>
      <a:hlink>
        <a:srgbClr val="124191"/>
      </a:hlink>
      <a:folHlink>
        <a:srgbClr val="00113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kia Pure PowerPoint.potx" id="{900A7D32-2456-461C-822E-8CF7BDA5E930}" vid="{416D58A7-784C-4A17-879F-57337D6D5A44}"/>
    </a:ext>
  </a:extLst>
</a:theme>
</file>

<file path=ppt/theme/theme5.xml><?xml version="1.0" encoding="utf-8"?>
<a:theme xmlns:a="http://schemas.openxmlformats.org/drawingml/2006/main" name="5_White End Slide">
  <a:themeElements>
    <a:clrScheme name="C 2018 Nokia">
      <a:dk1>
        <a:srgbClr val="124191"/>
      </a:dk1>
      <a:lt1>
        <a:srgbClr val="FFFFFF"/>
      </a:lt1>
      <a:dk2>
        <a:srgbClr val="001135"/>
      </a:dk2>
      <a:lt2>
        <a:srgbClr val="4D5766"/>
      </a:lt2>
      <a:accent1>
        <a:srgbClr val="98A2AE"/>
      </a:accent1>
      <a:accent2>
        <a:srgbClr val="BEC8D2"/>
      </a:accent2>
      <a:accent3>
        <a:srgbClr val="00C9FF"/>
      </a:accent3>
      <a:accent4>
        <a:srgbClr val="FF3154"/>
      </a:accent4>
      <a:accent5>
        <a:srgbClr val="FFFB00"/>
      </a:accent5>
      <a:accent6>
        <a:srgbClr val="4BDD33"/>
      </a:accent6>
      <a:hlink>
        <a:srgbClr val="124191"/>
      </a:hlink>
      <a:folHlink>
        <a:srgbClr val="00113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kia Pure PowerPoint.potx" id="{900A7D32-2456-461C-822E-8CF7BDA5E930}" vid="{391E7E0B-8F1E-433D-B954-B7B320E1ABB0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item1.xml><?xml version="1.0" encoding="utf-8"?>
<?mso-contentType ?>
<SharedContentType xmlns="Microsoft.SharePoint.Taxonomy.ContentTypeSync" SourceId="34c87397-5fc1-491e-85e7-d6110dbe9cbd" ContentTypeId="0x010100CE50E52E7543470BBDD3827FE50C59CB" PreviousValue="false"/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wner xmlns="71c5aaf6-e6ce-465b-b873-5148d2a4c105">Spen Spencer</Owner>
    <DocumentType xmlns="71c5aaf6-e6ce-465b-b873-5148d2a4c105">Description</DocumentType>
    <NokiaConfidentiality xmlns="71c5aaf6-e6ce-465b-b873-5148d2a4c105">Nokia Internal Use</NokiaConfidentiality>
    <_dlc_DocId xmlns="71c5aaf6-e6ce-465b-b873-5148d2a4c105">QBI5PMBIL2NS-1242730160-2063</_dlc_DocId>
    <_dlc_DocIdUrl xmlns="71c5aaf6-e6ce-465b-b873-5148d2a4c105">
      <Url>https://nokia.sharepoint.com/sites/brandstore/_layouts/15/DocIdRedir.aspx?ID=QBI5PMBIL2NS-1242730160-2063</Url>
      <Description>QBI5PMBIL2NS-1242730160-2063</Description>
    </_dlc_DocIdUrl>
  </documentManagement>
</p:properties>
</file>

<file path=customXml/item3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Nokia Document" ma:contentTypeID="0x010100CE50E52E7543470BBDD3827FE50C59CB00F28B616FD8C77D40956A924538277F24" ma:contentTypeVersion="20" ma:contentTypeDescription="Create Nokia Word Document" ma:contentTypeScope="" ma:versionID="8a8bb39903eab51627de84a4b55bcd5b">
  <xsd:schema xmlns:xsd="http://www.w3.org/2001/XMLSchema" xmlns:xs="http://www.w3.org/2001/XMLSchema" xmlns:p="http://schemas.microsoft.com/office/2006/metadata/properties" xmlns:ns2="71c5aaf6-e6ce-465b-b873-5148d2a4c105" targetNamespace="http://schemas.microsoft.com/office/2006/metadata/properties" ma:root="true" ma:fieldsID="ee505b34e59658c61b786e7520ef1dfe" ns2:_="">
    <xsd:import namespace="71c5aaf6-e6ce-465b-b873-5148d2a4c105"/>
    <xsd:element name="properties">
      <xsd:complexType>
        <xsd:sequence>
          <xsd:element name="documentManagement">
            <xsd:complexType>
              <xsd:all>
                <xsd:element ref="ns2:DocumentType" minOccurs="0"/>
                <xsd:element ref="ns2:NokiaConfidentiality" minOccurs="0"/>
                <xsd:element ref="ns2:Owner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c5aaf6-e6ce-465b-b873-5148d2a4c105" elementFormDefault="qualified">
    <xsd:import namespace="http://schemas.microsoft.com/office/2006/documentManagement/types"/>
    <xsd:import namespace="http://schemas.microsoft.com/office/infopath/2007/PartnerControls"/>
    <xsd:element name="DocumentType" ma:index="8" nillable="true" ma:displayName="Document Type" ma:default="Description" ma:description="Document type specifies the content of the document" ma:format="Dropdown" ma:internalName="DocumentType" ma:readOnly="false">
      <xsd:simpleType>
        <xsd:restriction base="dms:Choice">
          <xsd:enumeration value="Policy"/>
          <xsd:enumeration value="Strategy"/>
          <xsd:enumeration value="Objectives / Targets"/>
          <xsd:enumeration value="Plan / Schedule"/>
          <xsd:enumeration value="Governance"/>
          <xsd:enumeration value="Organization"/>
          <xsd:enumeration value="Review Material"/>
          <xsd:enumeration value="Communication"/>
          <xsd:enumeration value="Minutes"/>
          <xsd:enumeration value="Training"/>
          <xsd:enumeration value="Standard Operating Procedure"/>
          <xsd:enumeration value="Process / Procedure / Standard"/>
          <xsd:enumeration value="Guideline / Manual / Instruction"/>
          <xsd:enumeration value="Description"/>
          <xsd:enumeration value="Form / Template"/>
          <xsd:enumeration value="Checklist"/>
          <xsd:enumeration value="Bid / Offer"/>
          <xsd:enumeration value="Contract / Order"/>
          <xsd:enumeration value="List"/>
          <xsd:enumeration value="Roadmap"/>
          <xsd:enumeration value="Requirement / Specification"/>
          <xsd:enumeration value="Design"/>
          <xsd:enumeration value="Concept / Proposal"/>
          <xsd:enumeration value="Measurement / KPI"/>
          <xsd:enumeration value="Report"/>
          <xsd:enumeration value="Best Practice / Lessons Learnt"/>
          <xsd:enumeration value="Analysis / Assessment"/>
          <xsd:enumeration value="Survey"/>
        </xsd:restriction>
      </xsd:simpleType>
    </xsd:element>
    <xsd:element name="NokiaConfidentiality" ma:index="9" nillable="true" ma:displayName="Nokia Confidentiality" ma:default="Nokia Internal Use" ma:format="Dropdown" ma:internalName="NokiaConfidentiality" ma:readOnly="false">
      <xsd:simpleType>
        <xsd:restriction base="dms:Choice">
          <xsd:enumeration value="Nokia Internal Use"/>
          <xsd:enumeration value="Confidential"/>
          <xsd:enumeration value="Secret"/>
          <xsd:enumeration value="Public"/>
        </xsd:restriction>
      </xsd:simpleType>
    </xsd:element>
    <xsd:element name="Owner" ma:index="10" nillable="true" ma:displayName="Owner" ma:description="Owner identifies the person or group who owns the document (default value is the same as the Creator of the document)" ma:internalName="Owner">
      <xsd:simpleType>
        <xsd:restriction base="dms:Text"/>
      </xsd:simpleType>
    </xsd:element>
    <xsd:element name="_dlc_DocId" ma:index="11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2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3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6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560D0E77-049F-4B65-9093-8987717EC8E0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12E8A448-65DE-44E8-AD84-1DC2579AB372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c5aaf6-e6ce-465b-b873-5148d2a4c10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65B43B2-67FE-4B85-B58D-3B0301361F9D}">
  <ds:schemaRefs>
    <ds:schemaRef ds:uri="http://schemas.microsoft.com/office/2006/metadata/customXsn"/>
  </ds:schemaRefs>
</ds:datastoreItem>
</file>

<file path=customXml/itemProps4.xml><?xml version="1.0" encoding="utf-8"?>
<ds:datastoreItem xmlns:ds="http://schemas.openxmlformats.org/officeDocument/2006/customXml" ds:itemID="{6BE17682-4855-48A2-90A4-033C82C08EA3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1689926E-7E8E-43B1-A463-B8F738E263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c5aaf6-e6ce-465b-b873-5148d2a4c10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6.xml><?xml version="1.0" encoding="utf-8"?>
<ds:datastoreItem xmlns:ds="http://schemas.openxmlformats.org/officeDocument/2006/customXml" ds:itemID="{4380CF39-7FE4-4523-8130-906964D78BFD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Nokia Pure PowerPoint</Template>
  <TotalTime>1617</TotalTime>
  <Words>1312</Words>
  <Application>Microsoft Office PowerPoint</Application>
  <PresentationFormat>On-screen Show (16:9)</PresentationFormat>
  <Paragraphs>462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SimSun</vt:lpstr>
      <vt:lpstr>Arial</vt:lpstr>
      <vt:lpstr>Calibri</vt:lpstr>
      <vt:lpstr>Nokia Pure Headline Light</vt:lpstr>
      <vt:lpstr>Nokia Pure Headline Ultra Light</vt:lpstr>
      <vt:lpstr>Nokia Pure Text</vt:lpstr>
      <vt:lpstr>Nokia Pure Text Light</vt:lpstr>
      <vt:lpstr>Times New Roman</vt:lpstr>
      <vt:lpstr>1 White Master</vt:lpstr>
      <vt:lpstr>1_c 2018 Nokia</vt:lpstr>
      <vt:lpstr>3_Blue</vt:lpstr>
      <vt:lpstr>4_Blue End Slide</vt:lpstr>
      <vt:lpstr>5_White End Slide</vt:lpstr>
      <vt:lpstr>Visio.Drawing.11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Nokia</dc:creator>
  <cp:lastModifiedBy>Nokia</cp:lastModifiedBy>
  <cp:revision>79</cp:revision>
  <dcterms:created xsi:type="dcterms:W3CDTF">2018-10-22T07:09:47Z</dcterms:created>
  <dcterms:modified xsi:type="dcterms:W3CDTF">2018-10-24T02:52:59Z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0x010100CE50E52E7543470BBDD3827FE50C59CB00F28B616FD8C77D40956A924538277F24</vt:lpwstr>
  </property>
  <property fmtid="{D5CDD505-2E9C-101B-9397-08002B2CF9AE}" pid="3" name="_dlc_DocIdItemGuid">
    <vt:lpwstr>ea134091-6caa-4ee1-9901-fdd6cf1a17b2</vt:lpwstr>
  </property>
</Properties>
</file>

<file path=docProps/thumbnail.jpeg>
</file>